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0"/>
  </p:notesMasterIdLst>
  <p:handoutMasterIdLst>
    <p:handoutMasterId r:id="rId11"/>
  </p:handoutMasterIdLst>
  <p:sldIdLst>
    <p:sldId id="268" r:id="rId3"/>
    <p:sldId id="258" r:id="rId4"/>
    <p:sldId id="259" r:id="rId5"/>
    <p:sldId id="260" r:id="rId6"/>
    <p:sldId id="261" r:id="rId7"/>
    <p:sldId id="262" r:id="rId8"/>
    <p:sldId id="27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1" autoAdjust="0"/>
    <p:restoredTop sz="94660"/>
  </p:normalViewPr>
  <p:slideViewPr>
    <p:cSldViewPr snapToGrid="0" showGuides="1">
      <p:cViewPr varScale="1">
        <p:scale>
          <a:sx n="61" d="100"/>
          <a:sy n="61" d="100"/>
        </p:scale>
        <p:origin x="62" y="178"/>
      </p:cViewPr>
      <p:guideLst>
        <p:guide orient="horz" pos="2160"/>
        <p:guide pos="3840"/>
      </p:guideLst>
    </p:cSldViewPr>
  </p:slideViewPr>
  <p:notesTextViewPr>
    <p:cViewPr>
      <p:scale>
        <a:sx n="1" d="1"/>
        <a:sy n="1" d="1"/>
      </p:scale>
      <p:origin x="0" y="0"/>
    </p:cViewPr>
  </p:notesTextViewPr>
  <p:notesViewPr>
    <p:cSldViewPr snapToGrid="0" showGuides="1">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12/15/2013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dirty="0"/>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12/15/2013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dirty="0"/>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2735" marR="0" lvl="0" indent="-292735" algn="l" defTabSz="914400" rtl="0" eaLnBrk="1" fontAlgn="auto" latinLnBrk="0" hangingPunct="1">
              <a:lnSpc>
                <a:spcPct val="115000"/>
              </a:lnSpc>
              <a:spcBef>
                <a:spcPts val="60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Video with multi-colored tint</a:t>
            </a:r>
            <a:endParaRPr kumimoji="0" lang="en-US" sz="1050" b="0" i="0" u="none" strike="noStrike" kern="1200" cap="none" spc="0" normalizeH="0" baseline="0" noProof="0" dirty="0" smtClean="0">
              <a:ln>
                <a:noFill/>
              </a:ln>
              <a:solidFill>
                <a:prstClr val="black"/>
              </a:solidFill>
              <a:effectLst/>
              <a:uLnTx/>
              <a:uFillTx/>
              <a:latin typeface="+mn-lt"/>
              <a:ea typeface="Calibri"/>
              <a:cs typeface="Times New Roman"/>
            </a:endParaRPr>
          </a:p>
          <a:p>
            <a:pPr marL="291465" marR="0" lvl="0" indent="-291465" algn="l" defTabSz="914400" rtl="0" eaLnBrk="1" fontAlgn="auto" latinLnBrk="0" hangingPunct="1">
              <a:lnSpc>
                <a:spcPct val="115000"/>
              </a:lnSpc>
              <a:spcBef>
                <a:spcPts val="60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(Intermediate)</a:t>
            </a:r>
          </a:p>
          <a:p>
            <a:pPr marL="291465" marR="0" lvl="0" indent="-291465" algn="l" defTabSz="914400" rtl="0" eaLnBrk="1" fontAlgn="auto" latinLnBrk="0" hangingPunct="1">
              <a:lnSpc>
                <a:spcPct val="115000"/>
              </a:lnSpc>
              <a:spcBef>
                <a:spcPts val="600"/>
              </a:spcBef>
              <a:spcAft>
                <a:spcPts val="0"/>
              </a:spcAft>
              <a:buClrTx/>
              <a:buSzTx/>
              <a:buFontTx/>
              <a:buNone/>
              <a:tabLst/>
              <a:defRPr/>
            </a:pPr>
            <a:endParaRPr kumimoji="0" lang="en-US" sz="1050" b="0" i="0" u="none" strike="noStrike" kern="1200" cap="none" spc="0" normalizeH="0" baseline="0" noProof="0" dirty="0" smtClean="0">
              <a:ln>
                <a:noFill/>
              </a:ln>
              <a:solidFill>
                <a:prstClr val="black"/>
              </a:solidFill>
              <a:effectLst/>
              <a:uLnTx/>
              <a:uFillTx/>
              <a:latin typeface="+mn-lt"/>
              <a:ea typeface="Calibri"/>
              <a:cs typeface="Times New Roman"/>
            </a:endParaRPr>
          </a:p>
          <a:p>
            <a:pPr marL="229235" marR="0" lvl="0" indent="-229235" algn="l" defTabSz="914400" rtl="0" eaLnBrk="1" fontAlgn="auto" latinLnBrk="0" hangingPunct="1">
              <a:lnSpc>
                <a:spcPct val="115000"/>
              </a:lnSpc>
              <a:spcBef>
                <a:spcPts val="60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To reproduce the effects on this slide, do the following:</a:t>
            </a:r>
          </a:p>
          <a:p>
            <a:pPr marL="229235" marR="0" lvl="0" indent="-229235" algn="l" defTabSz="914400" rtl="0" eaLnBrk="1" fontAlgn="auto" latinLnBrk="0" hangingPunct="1">
              <a:lnSpc>
                <a:spcPct val="115000"/>
              </a:lnSpc>
              <a:spcBef>
                <a:spcPts val="60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l" defTabSz="914400" rtl="0" eaLnBrk="1" fontAlgn="auto" latinLnBrk="0" hangingPunct="1">
              <a:lnSpc>
                <a:spcPct val="115000"/>
              </a:lnSpc>
              <a:spcBef>
                <a:spcPts val="600"/>
              </a:spcBef>
              <a:spcAft>
                <a:spcPts val="0"/>
              </a:spcAft>
              <a:buClrTx/>
              <a:buSzTx/>
              <a:buFont typeface="+mj-lt"/>
              <a:buAutoNum type="arabicPeriod"/>
              <a:tabLst>
                <a:tab pos="457200" algn="l"/>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On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Home</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tab, in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Slides</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group, click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Layout</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and then click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Blank</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l" defTabSz="914400" rtl="0" eaLnBrk="1" fontAlgn="auto" latinLnBrk="0" hangingPunct="1">
              <a:lnSpc>
                <a:spcPct val="115000"/>
              </a:lnSpc>
              <a:spcBef>
                <a:spcPts val="600"/>
              </a:spcBef>
              <a:spcAft>
                <a:spcPts val="0"/>
              </a:spcAft>
              <a:buClrTx/>
              <a:buSzTx/>
              <a:buFont typeface="+mj-lt"/>
              <a:buAutoNum type="arabicPeriod"/>
              <a:tabLst>
                <a:tab pos="457200" algn="l"/>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On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Insert</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tab, in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Media</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group, click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Video</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and then click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Video from file</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l" defTabSz="914400" rtl="0" eaLnBrk="1" fontAlgn="auto" latinLnBrk="0" hangingPunct="1">
              <a:lnSpc>
                <a:spcPct val="115000"/>
              </a:lnSpc>
              <a:spcBef>
                <a:spcPts val="600"/>
              </a:spcBef>
              <a:spcAft>
                <a:spcPts val="0"/>
              </a:spcAft>
              <a:buClrTx/>
              <a:buSzTx/>
              <a:buFont typeface="+mj-lt"/>
              <a:buAutoNum type="arabicPeriod"/>
              <a:tabLst>
                <a:tab pos="457200" algn="l"/>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In the left pane of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Insert Video</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dialog box, click the drive or library that contains the video. In the right pane of the dialog box, click the video that you want and then click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Insert</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l" defTabSz="914400" rtl="0" eaLnBrk="1" fontAlgn="auto" latinLnBrk="0" hangingPunct="1">
              <a:lnSpc>
                <a:spcPct val="115000"/>
              </a:lnSpc>
              <a:spcBef>
                <a:spcPts val="600"/>
              </a:spcBef>
              <a:spcAft>
                <a:spcPts val="0"/>
              </a:spcAft>
              <a:buClrTx/>
              <a:buSzTx/>
              <a:buFont typeface="+mj-lt"/>
              <a:buAutoNum type="arabicPeriod"/>
              <a:tabLst>
                <a:tab pos="457200" algn="l"/>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Under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Video Tools</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on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Format</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tab, in the bottom right corner of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Size</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group, click the arrow to open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Format Video</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dialog box.</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l" defTabSz="914400" rtl="0" eaLnBrk="1" fontAlgn="auto" latinLnBrk="0" hangingPunct="1">
              <a:lnSpc>
                <a:spcPct val="115000"/>
              </a:lnSpc>
              <a:spcBef>
                <a:spcPts val="600"/>
              </a:spcBef>
              <a:spcAft>
                <a:spcPts val="0"/>
              </a:spcAft>
              <a:buClrTx/>
              <a:buSzTx/>
              <a:buFont typeface="+mj-lt"/>
              <a:buAutoNum type="arabicPeriod"/>
              <a:tabLst>
                <a:tab pos="457200" algn="l"/>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In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Format Video </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dialog box, click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Crop</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in the left pane, under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Crop position </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in the right pane, set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Width </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as</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 10” </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and</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 Height </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as</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 5.63”</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a:t>
            </a:r>
          </a:p>
          <a:p>
            <a:pPr marL="342900" marR="0" lvl="0" indent="-342900" algn="l" defTabSz="914400" rtl="0" eaLnBrk="1" fontAlgn="auto" latinLnBrk="0" hangingPunct="1">
              <a:lnSpc>
                <a:spcPct val="115000"/>
              </a:lnSpc>
              <a:spcBef>
                <a:spcPts val="600"/>
              </a:spcBef>
              <a:spcAft>
                <a:spcPts val="0"/>
              </a:spcAft>
              <a:buClrTx/>
              <a:buSzTx/>
              <a:buFont typeface="+mj-lt"/>
              <a:buAutoNum type="arabicPeriod"/>
              <a:tabLst>
                <a:tab pos="457200" algn="l"/>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Close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Format Video </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dialog.</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l" defTabSz="914400" rtl="0" eaLnBrk="1" fontAlgn="auto" latinLnBrk="0" hangingPunct="1">
              <a:lnSpc>
                <a:spcPct val="115000"/>
              </a:lnSpc>
              <a:spcBef>
                <a:spcPts val="60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Select the video. On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Home</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tab, in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Drawing</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group, click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Arrange</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point to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Align</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and then do the following: </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628650" marR="0" lvl="1" indent="-171450" algn="l" defTabSz="914400" rtl="0" eaLnBrk="1" fontAlgn="auto" latinLnBrk="0" hangingPunct="1">
              <a:lnSpc>
                <a:spcPct val="115000"/>
              </a:lnSpc>
              <a:spcBef>
                <a:spcPts val="600"/>
              </a:spcBef>
              <a:spcAft>
                <a:spcPts val="0"/>
              </a:spcAft>
              <a:buClrTx/>
              <a:buSzTx/>
              <a:buFont typeface="Arial" pitchFamily="34" charset="0"/>
              <a:buChar char="•"/>
              <a:tabLst>
                <a:tab pos="457200" algn="l"/>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Click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Align Center</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628650" marR="0" lvl="1" indent="-171450" algn="l" defTabSz="914400" rtl="0" eaLnBrk="1" fontAlgn="auto" latinLnBrk="0" hangingPunct="1">
              <a:lnSpc>
                <a:spcPct val="115000"/>
              </a:lnSpc>
              <a:spcBef>
                <a:spcPts val="600"/>
              </a:spcBef>
              <a:spcAft>
                <a:spcPts val="0"/>
              </a:spcAft>
              <a:buClrTx/>
              <a:buSzTx/>
              <a:buFont typeface="Arial" pitchFamily="34" charset="0"/>
              <a:buChar char="•"/>
              <a:tabLst>
                <a:tab pos="457200" algn="l"/>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Click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Align Middle</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l" defTabSz="914400" rtl="0" eaLnBrk="1" fontAlgn="auto" latinLnBrk="0" hangingPunct="1">
              <a:lnSpc>
                <a:spcPct val="115000"/>
              </a:lnSpc>
              <a:spcBef>
                <a:spcPts val="600"/>
              </a:spcBef>
              <a:spcAft>
                <a:spcPts val="0"/>
              </a:spcAft>
              <a:buClrTx/>
              <a:buSzTx/>
              <a:buFont typeface="+mj-lt"/>
              <a:buAutoNum type="arabicPeriod"/>
              <a:tabLst>
                <a:tab pos="457200" algn="l"/>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Select the video. Under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Video Tools</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in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Format</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tab, in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Adjust</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group, click the arrow under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Color</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then under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Recolor</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select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Grayscale</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(first row, second option from left).</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l" defTabSz="914400" rtl="0" eaLnBrk="1" fontAlgn="auto" latinLnBrk="0" hangingPunct="1">
              <a:lnSpc>
                <a:spcPct val="115000"/>
              </a:lnSpc>
              <a:spcBef>
                <a:spcPts val="600"/>
              </a:spcBef>
              <a:spcAft>
                <a:spcPts val="0"/>
              </a:spcAft>
              <a:buClrTx/>
              <a:buSzTx/>
              <a:buFont typeface="+mj-lt"/>
              <a:buAutoNum type="arabicPeriod"/>
              <a:tabLst>
                <a:tab pos="457200" algn="l"/>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Select the video, on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Animations</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tab, in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Animation</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group, select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Play</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On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Animations</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tab, under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Timing</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click to arrow to the right of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Start</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and select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With Previous.</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l" defTabSz="914400" rtl="0" eaLnBrk="1" fontAlgn="auto" latinLnBrk="0" hangingPunct="1">
              <a:lnSpc>
                <a:spcPct val="115000"/>
              </a:lnSpc>
              <a:spcBef>
                <a:spcPts val="600"/>
              </a:spcBef>
              <a:spcAft>
                <a:spcPts val="0"/>
              </a:spcAft>
              <a:buClrTx/>
              <a:buSzTx/>
              <a:buFont typeface="+mj-lt"/>
              <a:buAutoNum type="arabicPeriod"/>
              <a:tabLst>
                <a:tab pos="457200" algn="l"/>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On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Home</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tab, in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Drawing</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group, click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Shapes</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and then under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Rectangles</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click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Rectangle </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(first option from the left). Drag to draw a rectangle on the slide. </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l" defTabSz="914400" rtl="0" eaLnBrk="1" fontAlgn="auto" latinLnBrk="0" hangingPunct="1">
              <a:lnSpc>
                <a:spcPct val="115000"/>
              </a:lnSpc>
              <a:spcBef>
                <a:spcPts val="600"/>
              </a:spcBef>
              <a:spcAft>
                <a:spcPts val="0"/>
              </a:spcAft>
              <a:buClrTx/>
              <a:buSzTx/>
              <a:buFont typeface="+mj-lt"/>
              <a:buAutoNum type="arabicPeriod"/>
              <a:tabLst>
                <a:tab pos="457200" algn="l"/>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Under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Drawing Tools</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on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Format</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tab, in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Size</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group, do the following:</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628650" marR="0" lvl="1" indent="-171450" algn="l" defTabSz="914400" rtl="0" eaLnBrk="1" fontAlgn="auto" latinLnBrk="0" hangingPunct="1">
              <a:lnSpc>
                <a:spcPct val="115000"/>
              </a:lnSpc>
              <a:spcBef>
                <a:spcPts val="600"/>
              </a:spcBef>
              <a:spcAft>
                <a:spcPts val="0"/>
              </a:spcAft>
              <a:buClrTx/>
              <a:buSzTx/>
              <a:buFont typeface="Arial" pitchFamily="34" charset="0"/>
              <a:buChar char="•"/>
              <a:tabLst>
                <a:tab pos="457200" algn="l"/>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In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Shape Height </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box, enter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5.63”</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628650" marR="0" lvl="1" indent="-171450" algn="l" defTabSz="914400" rtl="0" eaLnBrk="1" fontAlgn="auto" latinLnBrk="0" hangingPunct="1">
              <a:lnSpc>
                <a:spcPct val="115000"/>
              </a:lnSpc>
              <a:spcBef>
                <a:spcPts val="600"/>
              </a:spcBef>
              <a:spcAft>
                <a:spcPts val="0"/>
              </a:spcAft>
              <a:buClrTx/>
              <a:buSzTx/>
              <a:buFont typeface="Arial" pitchFamily="34" charset="0"/>
              <a:buChar char="•"/>
              <a:tabLst>
                <a:tab pos="457200" algn="l"/>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In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Shape Width </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box, enter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10”</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l" defTabSz="914400" rtl="0" eaLnBrk="1" fontAlgn="auto" latinLnBrk="0" hangingPunct="1">
              <a:lnSpc>
                <a:spcPct val="115000"/>
              </a:lnSpc>
              <a:spcBef>
                <a:spcPts val="60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On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Home</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tab, in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Drawing</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group, click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Arrange</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point to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Align</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and then do the following: </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628650" marR="0" lvl="1" indent="-171450" algn="l" defTabSz="914400" rtl="0" eaLnBrk="1" fontAlgn="auto" latinLnBrk="0" hangingPunct="1">
              <a:lnSpc>
                <a:spcPct val="115000"/>
              </a:lnSpc>
              <a:spcBef>
                <a:spcPts val="6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Click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Align Center</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628650" marR="0" lvl="1" indent="-171450" algn="l" defTabSz="914400" rtl="0" eaLnBrk="1" fontAlgn="auto" latinLnBrk="0" hangingPunct="1">
              <a:lnSpc>
                <a:spcPct val="115000"/>
              </a:lnSpc>
              <a:spcBef>
                <a:spcPts val="6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Click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Align Middle</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l" defTabSz="914400" rtl="0" eaLnBrk="1" fontAlgn="auto" latinLnBrk="0" hangingPunct="1">
              <a:lnSpc>
                <a:spcPct val="115000"/>
              </a:lnSpc>
              <a:spcBef>
                <a:spcPts val="600"/>
              </a:spcBef>
              <a:spcAft>
                <a:spcPts val="0"/>
              </a:spcAft>
              <a:buClrTx/>
              <a:buSzTx/>
              <a:buFont typeface="+mj-lt"/>
              <a:buAutoNum type="arabicPeriod"/>
              <a:tabLst>
                <a:tab pos="457200" algn="l"/>
              </a:tabLst>
              <a:defRPr/>
            </a:pPr>
            <a:r>
              <a:rPr kumimoji="0" lang="en-US" sz="1200" b="0" i="0" u="none" strike="noStrike" kern="1200" cap="none" spc="0" normalizeH="0" baseline="0" noProof="0" dirty="0" smtClean="0">
                <a:ln>
                  <a:noFill/>
                </a:ln>
                <a:solidFill>
                  <a:srgbClr val="000000"/>
                </a:solidFill>
                <a:effectLst/>
                <a:uLnTx/>
                <a:uFillTx/>
                <a:latin typeface="Segoe UI"/>
                <a:ea typeface="Times New Roman"/>
                <a:cs typeface="Times New Roman"/>
              </a:rPr>
              <a:t>Select the shape, and under </a:t>
            </a:r>
            <a:r>
              <a:rPr kumimoji="0" lang="en-US" sz="1200" b="1" i="0" u="none" strike="noStrike" kern="1200" cap="none" spc="0" normalizeH="0" baseline="0" noProof="0" dirty="0" smtClean="0">
                <a:ln>
                  <a:noFill/>
                </a:ln>
                <a:solidFill>
                  <a:srgbClr val="000000"/>
                </a:solidFill>
                <a:effectLst/>
                <a:uLnTx/>
                <a:uFillTx/>
                <a:latin typeface="Segoe UI"/>
                <a:ea typeface="Times New Roman"/>
                <a:cs typeface="Times New Roman"/>
              </a:rPr>
              <a:t>Drawing Tools</a:t>
            </a:r>
            <a:r>
              <a:rPr kumimoji="0" lang="en-US" sz="1200" b="0" i="0" u="none" strike="noStrike" kern="1200" cap="none" spc="0" normalizeH="0" baseline="0" noProof="0" dirty="0" smtClean="0">
                <a:ln>
                  <a:noFill/>
                </a:ln>
                <a:solidFill>
                  <a:srgbClr val="000000"/>
                </a:solidFill>
                <a:effectLst/>
                <a:uLnTx/>
                <a:uFillTx/>
                <a:latin typeface="Segoe UI"/>
                <a:ea typeface="Times New Roman"/>
                <a:cs typeface="Times New Roman"/>
              </a:rPr>
              <a:t>, on the </a:t>
            </a:r>
            <a:r>
              <a:rPr kumimoji="0" lang="en-US" sz="1200" b="1" i="0" u="none" strike="noStrike" kern="1200" cap="none" spc="0" normalizeH="0" baseline="0" noProof="0" dirty="0" smtClean="0">
                <a:ln>
                  <a:noFill/>
                </a:ln>
                <a:solidFill>
                  <a:srgbClr val="000000"/>
                </a:solidFill>
                <a:effectLst/>
                <a:uLnTx/>
                <a:uFillTx/>
                <a:latin typeface="Segoe UI"/>
                <a:ea typeface="Times New Roman"/>
                <a:cs typeface="Times New Roman"/>
              </a:rPr>
              <a:t>Format</a:t>
            </a:r>
            <a:r>
              <a:rPr kumimoji="0" lang="en-US" sz="1200" b="0" i="0" u="none" strike="noStrike" kern="1200" cap="none" spc="0" normalizeH="0" baseline="0" noProof="0" dirty="0" smtClean="0">
                <a:ln>
                  <a:noFill/>
                </a:ln>
                <a:solidFill>
                  <a:srgbClr val="000000"/>
                </a:solidFill>
                <a:effectLst/>
                <a:uLnTx/>
                <a:uFillTx/>
                <a:latin typeface="Segoe UI"/>
                <a:ea typeface="Times New Roman"/>
                <a:cs typeface="Times New Roman"/>
              </a:rPr>
              <a:t> tab, in the bottom right corner of the </a:t>
            </a:r>
            <a:r>
              <a:rPr kumimoji="0" lang="en-US" sz="1200" b="1" i="0" u="none" strike="noStrike" kern="1200" cap="none" spc="0" normalizeH="0" baseline="0" noProof="0" dirty="0" smtClean="0">
                <a:ln>
                  <a:noFill/>
                </a:ln>
                <a:solidFill>
                  <a:srgbClr val="000000"/>
                </a:solidFill>
                <a:effectLst/>
                <a:uLnTx/>
                <a:uFillTx/>
                <a:latin typeface="Segoe UI"/>
                <a:ea typeface="Times New Roman"/>
                <a:cs typeface="Times New Roman"/>
              </a:rPr>
              <a:t>Shape Styles</a:t>
            </a:r>
            <a:r>
              <a:rPr kumimoji="0" lang="en-US" sz="1200" b="0" i="0" u="none" strike="noStrike" kern="1200" cap="none" spc="0" normalizeH="0" baseline="0" noProof="0" dirty="0" smtClean="0">
                <a:ln>
                  <a:noFill/>
                </a:ln>
                <a:solidFill>
                  <a:srgbClr val="000000"/>
                </a:solidFill>
                <a:effectLst/>
                <a:uLnTx/>
                <a:uFillTx/>
                <a:latin typeface="Segoe UI"/>
                <a:ea typeface="Times New Roman"/>
                <a:cs typeface="Times New Roman"/>
              </a:rPr>
              <a:t> group, click the arrow to launch the </a:t>
            </a:r>
            <a:r>
              <a:rPr kumimoji="0" lang="en-US" sz="1200" b="1" i="0" u="none" strike="noStrike" kern="1200" cap="none" spc="0" normalizeH="0" baseline="0" noProof="0" dirty="0" smtClean="0">
                <a:ln>
                  <a:noFill/>
                </a:ln>
                <a:solidFill>
                  <a:srgbClr val="000000"/>
                </a:solidFill>
                <a:effectLst/>
                <a:uLnTx/>
                <a:uFillTx/>
                <a:latin typeface="Segoe UI"/>
                <a:ea typeface="Times New Roman"/>
                <a:cs typeface="Times New Roman"/>
              </a:rPr>
              <a:t>Format Shape </a:t>
            </a:r>
            <a:r>
              <a:rPr kumimoji="0" lang="en-US" sz="1200" b="0" i="0" u="none" strike="noStrike" kern="1200" cap="none" spc="0" normalizeH="0" baseline="0" noProof="0" dirty="0" smtClean="0">
                <a:ln>
                  <a:noFill/>
                </a:ln>
                <a:solidFill>
                  <a:srgbClr val="000000"/>
                </a:solidFill>
                <a:effectLst/>
                <a:uLnTx/>
                <a:uFillTx/>
                <a:latin typeface="Segoe UI"/>
                <a:ea typeface="Times New Roman"/>
                <a:cs typeface="Times New Roman"/>
              </a:rPr>
              <a:t>dialog box. </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l" defTabSz="914400" rtl="0" eaLnBrk="1" fontAlgn="auto" latinLnBrk="0" hangingPunct="1">
              <a:lnSpc>
                <a:spcPct val="115000"/>
              </a:lnSpc>
              <a:spcBef>
                <a:spcPts val="600"/>
              </a:spcBef>
              <a:spcAft>
                <a:spcPts val="0"/>
              </a:spcAft>
              <a:buClrTx/>
              <a:buSzTx/>
              <a:buFont typeface="+mj-lt"/>
              <a:buAutoNum type="arabicPeriod"/>
              <a:tabLst>
                <a:tab pos="457200" algn="l"/>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In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Format Shape </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dialog box, click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Fill</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in the left pane, select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Gradient Fill </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in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Fill</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pane, and then do the following:</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628650" marR="0" lvl="1" indent="-171450" algn="l" defTabSz="914400" rtl="0" eaLnBrk="1" fontAlgn="auto" latinLnBrk="0" hangingPunct="1">
              <a:lnSpc>
                <a:spcPct val="115000"/>
              </a:lnSpc>
              <a:spcBef>
                <a:spcPts val="6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Click the button next to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Preset colors</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and then click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Rainbow II </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(fourth row, second option from the left).</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628650" marR="0" lvl="1" indent="-171450" algn="l" defTabSz="914400" rtl="0" eaLnBrk="1" fontAlgn="auto" latinLnBrk="0" hangingPunct="1">
              <a:lnSpc>
                <a:spcPct val="115000"/>
              </a:lnSpc>
              <a:spcBef>
                <a:spcPts val="6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In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Type</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list, select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Linear</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628650" marR="0" lvl="1" indent="-171450" algn="l" defTabSz="914400" rtl="0" eaLnBrk="1" fontAlgn="auto" latinLnBrk="0" hangingPunct="1">
              <a:lnSpc>
                <a:spcPct val="115000"/>
              </a:lnSpc>
              <a:spcBef>
                <a:spcPts val="6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Click the button next to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Direction</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and then click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Linear Left </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(first row, fifth option from the left).</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628650" marR="0" lvl="1" indent="-171450" algn="l" defTabSz="914400" rtl="0" eaLnBrk="1" fontAlgn="auto" latinLnBrk="0" hangingPunct="1">
              <a:lnSpc>
                <a:spcPct val="115000"/>
              </a:lnSpc>
              <a:spcBef>
                <a:spcPts val="6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In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Angle</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box, enter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180 Degrees</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628650" marR="0" lvl="1" indent="-171450" algn="l" defTabSz="914400" rtl="0" eaLnBrk="1" fontAlgn="auto" latinLnBrk="0" hangingPunct="1">
              <a:lnSpc>
                <a:spcPct val="115000"/>
              </a:lnSpc>
              <a:spcBef>
                <a:spcPts val="6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Under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Gradient</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stops, select each of the five stops individually, and then in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Transparency</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box, enter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70%</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l" defTabSz="914400" rtl="0" eaLnBrk="1" fontAlgn="auto" latinLnBrk="0" hangingPunct="1">
              <a:lnSpc>
                <a:spcPct val="115000"/>
              </a:lnSpc>
              <a:spcBef>
                <a:spcPts val="600"/>
              </a:spcBef>
              <a:spcAft>
                <a:spcPts val="0"/>
              </a:spcAft>
              <a:buClrTx/>
              <a:buSzTx/>
              <a:buFont typeface="+mj-lt"/>
              <a:buAutoNum type="arabicPeriod"/>
              <a:tabLst>
                <a:tab pos="457200" algn="l"/>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Also in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Format Shape </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dialog box, click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Line Color </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in the left pane, and under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Line Color </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in the right pane select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No line</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l" defTabSz="914400" rtl="0" eaLnBrk="1" fontAlgn="auto" latinLnBrk="0" hangingPunct="1">
              <a:lnSpc>
                <a:spcPct val="115000"/>
              </a:lnSpc>
              <a:spcBef>
                <a:spcPts val="600"/>
              </a:spcBef>
              <a:spcAft>
                <a:spcPts val="0"/>
              </a:spcAft>
              <a:buClrTx/>
              <a:buSzTx/>
              <a:buFont typeface="+mj-lt"/>
              <a:buAutoNum type="arabicPeriod"/>
              <a:tabLst>
                <a:tab pos="457200" algn="l"/>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Close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Format Shape</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dialog box.</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229235" marR="0" lvl="0" indent="0" algn="l" defTabSz="914400" rtl="0" eaLnBrk="1" fontAlgn="auto" latinLnBrk="0" hangingPunct="1">
              <a:lnSpc>
                <a:spcPct val="115000"/>
              </a:lnSpc>
              <a:spcBef>
                <a:spcPts val="60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229235" marR="0" lvl="0" indent="-229235" algn="l" defTabSz="914400" rtl="0" eaLnBrk="1" fontAlgn="auto" latinLnBrk="0" hangingPunct="1">
              <a:lnSpc>
                <a:spcPct val="115000"/>
              </a:lnSpc>
              <a:spcBef>
                <a:spcPts val="60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To reproduce the background on this slide, do the following: </a:t>
            </a:r>
          </a:p>
          <a:p>
            <a:pPr marL="229235" marR="0" lvl="0" indent="-229235" algn="l" defTabSz="914400" rtl="0" eaLnBrk="1" fontAlgn="auto" latinLnBrk="0" hangingPunct="1">
              <a:lnSpc>
                <a:spcPct val="115000"/>
              </a:lnSpc>
              <a:spcBef>
                <a:spcPts val="60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l" defTabSz="914400" rtl="0" eaLnBrk="1" fontAlgn="auto" latinLnBrk="0" hangingPunct="1">
              <a:lnSpc>
                <a:spcPct val="115000"/>
              </a:lnSpc>
              <a:spcBef>
                <a:spcPts val="600"/>
              </a:spcBef>
              <a:spcAft>
                <a:spcPts val="0"/>
              </a:spcAft>
              <a:buClrTx/>
              <a:buSzTx/>
              <a:buFont typeface="+mj-lt"/>
              <a:buAutoNum type="arabicPeriod"/>
              <a:tabLst>
                <a:tab pos="457200" algn="l"/>
              </a:tabLst>
              <a:defRPr/>
            </a:pPr>
            <a:r>
              <a:rPr kumimoji="0" lang="en-US" sz="1200" b="0" i="0" u="none" strike="noStrike" kern="1200" cap="none" spc="0" normalizeH="0" baseline="0" noProof="0" dirty="0" smtClean="0">
                <a:ln>
                  <a:noFill/>
                </a:ln>
                <a:solidFill>
                  <a:srgbClr val="000000"/>
                </a:solidFill>
                <a:effectLst/>
                <a:uLnTx/>
                <a:uFillTx/>
                <a:latin typeface="Segoe UI"/>
                <a:ea typeface="Times New Roman"/>
                <a:cs typeface="Times New Roman"/>
              </a:rPr>
              <a:t>On the </a:t>
            </a:r>
            <a:r>
              <a:rPr kumimoji="0" lang="en-US" sz="1200" b="1" i="0" u="none" strike="noStrike" kern="1200" cap="none" spc="0" normalizeH="0" baseline="0" noProof="0" dirty="0" smtClean="0">
                <a:ln>
                  <a:noFill/>
                </a:ln>
                <a:solidFill>
                  <a:srgbClr val="000000"/>
                </a:solidFill>
                <a:effectLst/>
                <a:uLnTx/>
                <a:uFillTx/>
                <a:latin typeface="Segoe UI"/>
                <a:ea typeface="Times New Roman"/>
                <a:cs typeface="Times New Roman"/>
              </a:rPr>
              <a:t>Design</a:t>
            </a:r>
            <a:r>
              <a:rPr kumimoji="0" lang="en-US" sz="1200" b="0" i="0" u="none" strike="noStrike" kern="1200" cap="none" spc="0" normalizeH="0" baseline="0" noProof="0" dirty="0" smtClean="0">
                <a:ln>
                  <a:noFill/>
                </a:ln>
                <a:solidFill>
                  <a:srgbClr val="000000"/>
                </a:solidFill>
                <a:effectLst/>
                <a:uLnTx/>
                <a:uFillTx/>
                <a:latin typeface="Segoe UI"/>
                <a:ea typeface="Times New Roman"/>
                <a:cs typeface="Times New Roman"/>
              </a:rPr>
              <a:t> tab, in the bottom right corner of the </a:t>
            </a:r>
            <a:r>
              <a:rPr kumimoji="0" lang="en-US" sz="1200" b="1" i="0" u="none" strike="noStrike" kern="1200" cap="none" spc="0" normalizeH="0" baseline="0" noProof="0" dirty="0" smtClean="0">
                <a:ln>
                  <a:noFill/>
                </a:ln>
                <a:solidFill>
                  <a:srgbClr val="000000"/>
                </a:solidFill>
                <a:effectLst/>
                <a:uLnTx/>
                <a:uFillTx/>
                <a:latin typeface="Segoe UI"/>
                <a:ea typeface="Times New Roman"/>
                <a:cs typeface="Times New Roman"/>
              </a:rPr>
              <a:t>Background</a:t>
            </a:r>
            <a:r>
              <a:rPr kumimoji="0" lang="en-US" sz="1200" b="0" i="0" u="none" strike="noStrike" kern="1200" cap="none" spc="0" normalizeH="0" baseline="0" noProof="0" dirty="0" smtClean="0">
                <a:ln>
                  <a:noFill/>
                </a:ln>
                <a:solidFill>
                  <a:srgbClr val="000000"/>
                </a:solidFill>
                <a:effectLst/>
                <a:uLnTx/>
                <a:uFillTx/>
                <a:latin typeface="Segoe UI"/>
                <a:ea typeface="Times New Roman"/>
                <a:cs typeface="Times New Roman"/>
              </a:rPr>
              <a:t> group, click the arrow to launch the </a:t>
            </a:r>
            <a:r>
              <a:rPr kumimoji="0" lang="en-US" sz="1200" b="1" i="0" u="none" strike="noStrike" kern="1200" cap="none" spc="0" normalizeH="0" baseline="0" noProof="0" dirty="0" smtClean="0">
                <a:ln>
                  <a:noFill/>
                </a:ln>
                <a:solidFill>
                  <a:srgbClr val="000000"/>
                </a:solidFill>
                <a:effectLst/>
                <a:uLnTx/>
                <a:uFillTx/>
                <a:latin typeface="Segoe UI"/>
                <a:ea typeface="Times New Roman"/>
                <a:cs typeface="Times New Roman"/>
              </a:rPr>
              <a:t>Format Background </a:t>
            </a:r>
            <a:r>
              <a:rPr kumimoji="0" lang="en-US" sz="1200" b="0" i="0" u="none" strike="noStrike" kern="1200" cap="none" spc="0" normalizeH="0" baseline="0" noProof="0" dirty="0" smtClean="0">
                <a:ln>
                  <a:noFill/>
                </a:ln>
                <a:solidFill>
                  <a:srgbClr val="000000"/>
                </a:solidFill>
                <a:effectLst/>
                <a:uLnTx/>
                <a:uFillTx/>
                <a:latin typeface="Segoe UI"/>
                <a:ea typeface="Times New Roman"/>
                <a:cs typeface="Times New Roman"/>
              </a:rPr>
              <a:t>dialog box. </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l" defTabSz="914400" rtl="0" eaLnBrk="1" fontAlgn="auto" latinLnBrk="0" hangingPunct="1">
              <a:lnSpc>
                <a:spcPct val="115000"/>
              </a:lnSpc>
              <a:spcBef>
                <a:spcPts val="600"/>
              </a:spcBef>
              <a:spcAft>
                <a:spcPts val="0"/>
              </a:spcAft>
              <a:buClrTx/>
              <a:buSzTx/>
              <a:buFont typeface="+mj-lt"/>
              <a:buAutoNum type="arabicPeriod"/>
              <a:tabLst>
                <a:tab pos="457200" algn="l"/>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In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Format Background </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dialog box, click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Fill</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in the left pane, under Fill in the right pane, select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Gradient fill</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and then do the following:</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l" defTabSz="914400" rtl="0" eaLnBrk="1" fontAlgn="auto" latinLnBrk="0" hangingPunct="1">
              <a:lnSpc>
                <a:spcPct val="115000"/>
              </a:lnSpc>
              <a:spcBef>
                <a:spcPts val="60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In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Type</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list, select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Linear</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l" defTabSz="914400" rtl="0" eaLnBrk="1" fontAlgn="auto" latinLnBrk="0" hangingPunct="1">
              <a:lnSpc>
                <a:spcPct val="115000"/>
              </a:lnSpc>
              <a:spcBef>
                <a:spcPts val="60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Click the button next to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Direction</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and then click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Linear Down </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(first row, second option from the left). </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l" defTabSz="914400" rtl="0" eaLnBrk="1" fontAlgn="auto" latinLnBrk="0" hangingPunct="1">
              <a:lnSpc>
                <a:spcPct val="115000"/>
              </a:lnSpc>
              <a:spcBef>
                <a:spcPts val="60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In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Angle</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text box, enter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0 Degrees</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l" defTabSz="914400" rtl="0" eaLnBrk="1" fontAlgn="auto" latinLnBrk="0" hangingPunct="1">
              <a:lnSpc>
                <a:spcPct val="115000"/>
              </a:lnSpc>
              <a:spcBef>
                <a:spcPts val="60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Under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Gradient stops</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click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Add gradient stop</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or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Remove gradient stop</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until three stops appear in the slider.</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l" defTabSz="914400" rtl="0" eaLnBrk="1" fontAlgn="auto" latinLnBrk="0" hangingPunct="1">
              <a:lnSpc>
                <a:spcPct val="115000"/>
              </a:lnSpc>
              <a:spcBef>
                <a:spcPts val="600"/>
              </a:spcBef>
              <a:spcAft>
                <a:spcPts val="0"/>
              </a:spcAft>
              <a:buClrTx/>
              <a:buSzTx/>
              <a:buFont typeface="+mj-lt"/>
              <a:buAutoNum type="arabicPeriod"/>
              <a:tabLst>
                <a:tab pos="457200" algn="l"/>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Also under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Gradient stops</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do the following:</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l" defTabSz="914400" rtl="0" eaLnBrk="1" fontAlgn="auto" latinLnBrk="0" hangingPunct="1">
              <a:lnSpc>
                <a:spcPct val="115000"/>
              </a:lnSpc>
              <a:spcBef>
                <a:spcPts val="60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Select the first stop in the slider, and then do the following:</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742950" marR="0" lvl="1" indent="-285750" algn="l" defTabSz="914400" rtl="0" eaLnBrk="1" fontAlgn="auto" latinLnBrk="0" hangingPunct="1">
              <a:lnSpc>
                <a:spcPct val="115000"/>
              </a:lnSpc>
              <a:spcBef>
                <a:spcPts val="6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In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Position </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box, enter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0%</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742950" marR="0" lvl="1" indent="-285750" algn="l" defTabSz="914400" rtl="0" eaLnBrk="1" fontAlgn="auto" latinLnBrk="0" hangingPunct="1">
              <a:lnSpc>
                <a:spcPct val="115000"/>
              </a:lnSpc>
              <a:spcBef>
                <a:spcPts val="6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Click the button next to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Color</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then under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Theme Colors </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click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White, Background 1, Darker 15% </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(third row, first option from the left).</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l" defTabSz="914400" rtl="0" eaLnBrk="1" fontAlgn="auto" latinLnBrk="0" hangingPunct="1">
              <a:lnSpc>
                <a:spcPct val="115000"/>
              </a:lnSpc>
              <a:spcBef>
                <a:spcPts val="60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Select the second stop in the slider, and then do the following: </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742950" marR="0" lvl="1" indent="-285750" algn="l" defTabSz="914400" rtl="0" eaLnBrk="1" fontAlgn="auto" latinLnBrk="0" hangingPunct="1">
              <a:lnSpc>
                <a:spcPct val="115000"/>
              </a:lnSpc>
              <a:spcBef>
                <a:spcPts val="6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In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Position </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box, enter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20%</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742950" marR="0" lvl="1" indent="-285750" algn="l" defTabSz="914400" rtl="0" eaLnBrk="1" fontAlgn="auto" latinLnBrk="0" hangingPunct="1">
              <a:lnSpc>
                <a:spcPct val="115000"/>
              </a:lnSpc>
              <a:spcBef>
                <a:spcPts val="6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Click the button next to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Color</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and then under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Theme Colors </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click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White, Background 1 </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(first row, first option from the left).</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l" defTabSz="914400" rtl="0" eaLnBrk="1" fontAlgn="auto" latinLnBrk="0" hangingPunct="1">
              <a:lnSpc>
                <a:spcPct val="115000"/>
              </a:lnSpc>
              <a:spcBef>
                <a:spcPts val="60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Select the third stop in the slider, and then do the following: </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742950" marR="0" lvl="1" indent="-285750" algn="l" defTabSz="914400" rtl="0" eaLnBrk="1" fontAlgn="auto" latinLnBrk="0" hangingPunct="1">
              <a:lnSpc>
                <a:spcPct val="115000"/>
              </a:lnSpc>
              <a:spcBef>
                <a:spcPts val="6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In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Position </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box, enter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100%</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742950" marR="0" lvl="1" indent="-285750" algn="l" defTabSz="914400" rtl="0" eaLnBrk="1" fontAlgn="auto" latinLnBrk="0" hangingPunct="1">
              <a:lnSpc>
                <a:spcPct val="115000"/>
              </a:lnSpc>
              <a:spcBef>
                <a:spcPts val="6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Click the button next to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Color,</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and then under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Theme Colors </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click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White, Background</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1, Darker 25% </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(fourth row, first option from the left).</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l" defTabSz="914400" rtl="0" eaLnBrk="1" fontAlgn="auto" latinLnBrk="0" hangingPunct="1">
              <a:lnSpc>
                <a:spcPct val="115000"/>
              </a:lnSpc>
              <a:spcBef>
                <a:spcPts val="600"/>
              </a:spcBef>
              <a:spcAft>
                <a:spcPts val="0"/>
              </a:spcAft>
              <a:buClrTx/>
              <a:buSzTx/>
              <a:buFont typeface="+mj-lt"/>
              <a:buAutoNum type="arabicPeriod"/>
              <a:tabLst>
                <a:tab pos="457200" algn="l"/>
              </a:tabLst>
              <a:defRPr/>
            </a:pP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Close the </a:t>
            </a:r>
            <a:r>
              <a:rPr kumimoji="0" lang="en-US" sz="1200" b="1" i="0" u="none" strike="noStrike" kern="1200" cap="none" spc="0" normalizeH="0" baseline="0" noProof="0" dirty="0" smtClean="0">
                <a:ln>
                  <a:noFill/>
                </a:ln>
                <a:solidFill>
                  <a:prstClr val="black"/>
                </a:solidFill>
                <a:effectLst/>
                <a:uLnTx/>
                <a:uFillTx/>
                <a:latin typeface="Segoe UI"/>
                <a:ea typeface="Calibri"/>
                <a:cs typeface="Times New Roman"/>
              </a:rPr>
              <a:t>Format Background</a:t>
            </a:r>
            <a:r>
              <a:rPr kumimoji="0" lang="en-US" sz="1200" b="0" i="0" u="none" strike="noStrike" kern="1200" cap="none" spc="0" normalizeH="0" baseline="0" noProof="0" dirty="0" smtClean="0">
                <a:ln>
                  <a:noFill/>
                </a:ln>
                <a:solidFill>
                  <a:prstClr val="black"/>
                </a:solidFill>
                <a:effectLst/>
                <a:uLnTx/>
                <a:uFillTx/>
                <a:latin typeface="Segoe UI"/>
                <a:ea typeface="Calibri"/>
                <a:cs typeface="Times New Roman"/>
              </a:rPr>
              <a:t> dialog box.</a:t>
            </a: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nSpc>
                <a:spcPct val="115000"/>
              </a:lnSpc>
              <a:spcBef>
                <a:spcPts val="600"/>
              </a:spcBef>
              <a:spcAft>
                <a:spcPts val="0"/>
              </a:spcAft>
              <a:buFont typeface="+mj-lt"/>
              <a:buNone/>
              <a:tabLst>
                <a:tab pos="457200" algn="l"/>
              </a:tabLst>
            </a:pPr>
            <a:endParaRPr lang="en-US" sz="1200" dirty="0" smtClean="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9C71E2FB-720D-494C-9C47-D7B17EDC4B5B}" type="slidenum">
              <a:rPr lang="en-US" smtClean="0"/>
              <a:t>7</a:t>
            </a:fld>
            <a:endParaRPr lang="en-US" dirty="0"/>
          </a:p>
        </p:txBody>
      </p:sp>
    </p:spTree>
    <p:extLst>
      <p:ext uri="{BB962C8B-B14F-4D97-AF65-F5344CB8AC3E}">
        <p14:creationId xmlns:p14="http://schemas.microsoft.com/office/powerpoint/2010/main" val="3924478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12/15/2013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12/15/2013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12/15/2013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smtClean="0"/>
              <a:t>Click to edit Master title style</a:t>
            </a:r>
            <a:endParaRPr lang="en-US"/>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12/15/2013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CC0096-1860-4642-9CD2-0079EA5E7CD1}" type="datetimeFigureOut">
              <a:rPr lang="en-US" smtClean="0"/>
              <a:t>12/15/2013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t>12/15/2013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12/15/2013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12/15/2013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800">
                <a:solidFill>
                  <a:schemeClr val="tx1"/>
                </a:solidFill>
              </a:defRPr>
            </a:lvl1pPr>
          </a:lstStyle>
          <a:p>
            <a:fld id="{37CC0096-1860-4642-9CD2-0079EA5E7CD1}" type="datetimeFigureOut">
              <a:rPr lang="en-US" smtClean="0"/>
              <a:pPr/>
              <a:t>12/15/2013</a:t>
            </a:fld>
            <a:endParaRPr lang="en-US" dirty="0"/>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8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learn.genetics.utah.edu/content/disorders/whataregd/turner/index.html" TargetMode="Externa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5.jpeg"/><Relationship Id="rId5" Type="http://schemas.openxmlformats.org/officeDocument/2006/relationships/image" Target="../media/image8.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Turner Syndrome </a:t>
            </a:r>
            <a:endParaRPr lang="en-US" dirty="0"/>
          </a:p>
        </p:txBody>
      </p:sp>
      <p:sp>
        <p:nvSpPr>
          <p:cNvPr id="3" name="Subtitle 2"/>
          <p:cNvSpPr>
            <a:spLocks noGrp="1"/>
          </p:cNvSpPr>
          <p:nvPr>
            <p:ph type="subTitle" idx="1"/>
          </p:nvPr>
        </p:nvSpPr>
        <p:spPr/>
        <p:txBody>
          <a:bodyPr/>
          <a:lstStyle/>
          <a:p>
            <a:r>
              <a:rPr lang="en-US" dirty="0" smtClean="0"/>
              <a:t>Ateo Ayiy</a:t>
            </a:r>
            <a:endParaRPr lang="en-US" dirty="0"/>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it affect/what are the symptoms? </a:t>
            </a:r>
            <a:endParaRPr lang="en-US" dirty="0"/>
          </a:p>
        </p:txBody>
      </p:sp>
      <p:sp>
        <p:nvSpPr>
          <p:cNvPr id="3" name="Content Placeholder 2"/>
          <p:cNvSpPr>
            <a:spLocks noGrp="1"/>
          </p:cNvSpPr>
          <p:nvPr>
            <p:ph idx="1"/>
          </p:nvPr>
        </p:nvSpPr>
        <p:spPr>
          <a:xfrm>
            <a:off x="1868466" y="1992683"/>
            <a:ext cx="10058400" cy="4267200"/>
          </a:xfrm>
        </p:spPr>
        <p:txBody>
          <a:bodyPr/>
          <a:lstStyle/>
          <a:p>
            <a:r>
              <a:rPr lang="en-US" sz="3200" dirty="0">
                <a:solidFill>
                  <a:schemeClr val="accent6">
                    <a:lumMod val="75000"/>
                  </a:schemeClr>
                </a:solidFill>
                <a:latin typeface="Script MT Bold" panose="03040602040607080904" pitchFamily="66" charset="0"/>
              </a:rPr>
              <a:t>Turner syndrome affects growth and sexual development. Girls with this disorder are shorter than normal people, and may fail to start puberty when they should. This is because the ovaries (which produce eggs, as well as the sex hormones estrogen and progesterone) fail to develop properly. Stocky appearance, arms that turn out slightly at the elbow, a receding lower jaw, a short webbed neck, and low hairline at the back of the neck.</a:t>
            </a:r>
          </a:p>
          <a:p>
            <a:endParaRPr lang="en-US" dirty="0"/>
          </a:p>
        </p:txBody>
      </p:sp>
      <p:pic>
        <p:nvPicPr>
          <p:cNvPr id="4" name="Picture 3"/>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7142" y="1764422"/>
            <a:ext cx="1841324" cy="509357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99347">
            <a:off x="10354850" y="538925"/>
            <a:ext cx="1081414" cy="811061"/>
          </a:xfrm>
          <a:prstGeom prst="rect">
            <a:avLst/>
          </a:prstGeom>
        </p:spPr>
      </p:pic>
    </p:spTree>
    <p:extLst>
      <p:ext uri="{BB962C8B-B14F-4D97-AF65-F5344CB8AC3E}">
        <p14:creationId xmlns:p14="http://schemas.microsoft.com/office/powerpoint/2010/main" val="225353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n w="0"/>
                <a:solidFill>
                  <a:schemeClr val="accent1"/>
                </a:solidFill>
                <a:effectLst>
                  <a:outerShdw blurRad="38100" dist="25400" dir="5400000" algn="ctr" rotWithShape="0">
                    <a:srgbClr val="6E747A">
                      <a:alpha val="43000"/>
                    </a:srgbClr>
                  </a:outerShdw>
                </a:effectLst>
              </a:rPr>
              <a:t>How does it happen, in single genes, multiple genes or chromosomes? </a:t>
            </a:r>
            <a:endParaRPr lang="en-US" dirty="0">
              <a:ln w="0"/>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p:txBody>
          <a:bodyPr>
            <a:normAutofit/>
          </a:bodyPr>
          <a:lstStyle/>
          <a:p>
            <a:r>
              <a:rPr lang="en-US" sz="3200" dirty="0">
                <a:solidFill>
                  <a:schemeClr val="accent6">
                    <a:lumMod val="75000"/>
                  </a:schemeClr>
                </a:solidFill>
                <a:latin typeface="Script MT Bold" panose="03040602040607080904" pitchFamily="66" charset="0"/>
              </a:rPr>
              <a:t>Turner syndrome is caused by a missing or incomplete X chromosome. People who have Turner syndrome develop as females</a:t>
            </a:r>
            <a:r>
              <a:rPr lang="en-US" sz="3200" dirty="0" smtClean="0">
                <a:solidFill>
                  <a:schemeClr val="accent6">
                    <a:lumMod val="75000"/>
                  </a:schemeClr>
                </a:solidFill>
                <a:latin typeface="Script MT Bold" panose="03040602040607080904" pitchFamily="66" charset="0"/>
              </a:rPr>
              <a:t>.</a:t>
            </a:r>
          </a:p>
          <a:p>
            <a:r>
              <a:rPr lang="en-US" sz="3200" dirty="0" smtClean="0">
                <a:solidFill>
                  <a:schemeClr val="accent6">
                    <a:lumMod val="75000"/>
                  </a:schemeClr>
                </a:solidFill>
                <a:latin typeface="Script MT Bold" panose="03040602040607080904" pitchFamily="66" charset="0"/>
              </a:rPr>
              <a:t>The </a:t>
            </a:r>
            <a:r>
              <a:rPr lang="en-US" sz="3200" dirty="0">
                <a:solidFill>
                  <a:schemeClr val="accent6">
                    <a:lumMod val="75000"/>
                  </a:schemeClr>
                </a:solidFill>
                <a:latin typeface="Script MT Bold" panose="03040602040607080904" pitchFamily="66" charset="0"/>
              </a:rPr>
              <a:t>abnormality is not inherited from an affected parent (not passed down from parent to child) because women with Turner syndrome are usually sterile and cannot have children</a:t>
            </a:r>
            <a:r>
              <a:rPr lang="en-US" sz="3200" dirty="0" smtClean="0">
                <a:solidFill>
                  <a:schemeClr val="accent6">
                    <a:lumMod val="75000"/>
                  </a:schemeClr>
                </a:solidFill>
                <a:latin typeface="Script MT Bold" panose="03040602040607080904" pitchFamily="66" charset="0"/>
              </a:rPr>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999347">
            <a:off x="622127" y="5766669"/>
            <a:ext cx="1081414" cy="811061"/>
          </a:xfrm>
          <a:prstGeom prst="rect">
            <a:avLst/>
          </a:prstGeom>
        </p:spPr>
      </p:pic>
    </p:spTree>
    <p:extLst>
      <p:ext uri="{BB962C8B-B14F-4D97-AF65-F5344CB8AC3E}">
        <p14:creationId xmlns:p14="http://schemas.microsoft.com/office/powerpoint/2010/main" val="158573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592" y="-313151"/>
            <a:ext cx="10058400" cy="1188720"/>
          </a:xfrm>
        </p:spPr>
        <p:txBody>
          <a:bodyPr/>
          <a:lstStyle/>
          <a:p>
            <a:r>
              <a:rPr lang="en-US" dirty="0">
                <a:ln w="0"/>
                <a:solidFill>
                  <a:schemeClr val="accent1"/>
                </a:solidFill>
                <a:effectLst>
                  <a:outerShdw blurRad="38100" dist="25400" dir="5400000" algn="ctr" rotWithShape="0">
                    <a:srgbClr val="6E747A">
                      <a:alpha val="43000"/>
                    </a:srgbClr>
                  </a:outerShdw>
                </a:effectLst>
              </a:rPr>
              <a:t>How do people get it?</a:t>
            </a:r>
            <a:endParaRPr lang="en-US" dirty="0">
              <a:ln w="0"/>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sz="half" idx="1"/>
          </p:nvPr>
        </p:nvSpPr>
        <p:spPr>
          <a:xfrm>
            <a:off x="966592" y="1152396"/>
            <a:ext cx="10058400" cy="5373666"/>
          </a:xfrm>
        </p:spPr>
        <p:txBody>
          <a:bodyPr>
            <a:noAutofit/>
          </a:bodyPr>
          <a:lstStyle/>
          <a:p>
            <a:r>
              <a:rPr lang="en-US" sz="2600" dirty="0">
                <a:solidFill>
                  <a:schemeClr val="accent6">
                    <a:lumMod val="75000"/>
                  </a:schemeClr>
                </a:solidFill>
                <a:latin typeface="Script MT Bold" panose="03040602040607080904" pitchFamily="66" charset="0"/>
              </a:rPr>
              <a:t>Turner syndrome is typically caused by what is called nondisjunction. If a pair of sex chromosomes fails to separate during the formation of an egg (or sperm), this is referred to as nondisjunction. When an abnormal egg unites with a normal sperm to form an embryo, that embryo may end up missing one of the sex chromosomes (X rather than XX). As the embryo grows and the cells divide, every cell of the baby's body will be missing one of the X chromosomes. </a:t>
            </a:r>
            <a:endParaRPr lang="en-US" sz="2600" dirty="0">
              <a:solidFill>
                <a:schemeClr val="accent6">
                  <a:lumMod val="75000"/>
                </a:schemeClr>
              </a:solidFill>
              <a:latin typeface="Script MT Bold" panose="03040602040607080904" pitchFamily="66"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999347">
            <a:off x="9819067" y="5699649"/>
            <a:ext cx="1081414" cy="811061"/>
          </a:xfrm>
          <a:prstGeom prst="rect">
            <a:avLst/>
          </a:prstGeom>
        </p:spPr>
      </p:pic>
    </p:spTree>
    <p:extLst>
      <p:ext uri="{BB962C8B-B14F-4D97-AF65-F5344CB8AC3E}">
        <p14:creationId xmlns:p14="http://schemas.microsoft.com/office/powerpoint/2010/main" val="157050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580" y="-320289"/>
            <a:ext cx="10058400" cy="1188720"/>
          </a:xfrm>
        </p:spPr>
        <p:txBody>
          <a:bodyPr/>
          <a:lstStyle/>
          <a:p>
            <a:r>
              <a:rPr lang="en-US" b="1" dirty="0"/>
              <a:t>How is it treated or diagnosed? </a:t>
            </a:r>
            <a:endParaRPr lang="en-US" dirty="0"/>
          </a:p>
        </p:txBody>
      </p:sp>
      <p:sp>
        <p:nvSpPr>
          <p:cNvPr id="3" name="Content Placeholder 2"/>
          <p:cNvSpPr>
            <a:spLocks noGrp="1"/>
          </p:cNvSpPr>
          <p:nvPr>
            <p:ph sz="half" idx="1"/>
          </p:nvPr>
        </p:nvSpPr>
        <p:spPr>
          <a:xfrm>
            <a:off x="1442580" y="979207"/>
            <a:ext cx="6624182" cy="2875658"/>
          </a:xfrm>
        </p:spPr>
        <p:txBody>
          <a:bodyPr>
            <a:normAutofit fontScale="85000" lnSpcReduction="20000"/>
          </a:bodyPr>
          <a:lstStyle/>
          <a:p>
            <a:r>
              <a:rPr lang="en-US" sz="3100" dirty="0">
                <a:solidFill>
                  <a:schemeClr val="accent6">
                    <a:lumMod val="75000"/>
                  </a:schemeClr>
                </a:solidFill>
                <a:latin typeface="Script MT Bold" panose="03040602040607080904" pitchFamily="66" charset="0"/>
              </a:rPr>
              <a:t>Hormone replacement therapy is the best way to treat this disorder. Teenagers are treated with growth hormone to help them reach a normal height. They may also be given low doses of androgens (male hormones which females also produce in small quantities) to increase height and encourage normal hair and muscle growth. Some patients may take the female hormone estrogen to promote normal sexual development</a:t>
            </a:r>
            <a:r>
              <a:rPr lang="en-US" sz="3100" dirty="0" smtClean="0">
                <a:solidFill>
                  <a:schemeClr val="accent6">
                    <a:lumMod val="75000"/>
                  </a:schemeClr>
                </a:solidFill>
                <a:latin typeface="Script MT Bold" panose="03040602040607080904" pitchFamily="66" charset="0"/>
              </a:rPr>
              <a:t>.</a:t>
            </a:r>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08934" y="1905000"/>
            <a:ext cx="3794342" cy="3794342"/>
          </a:xfrm>
          <a:prstGeom prst="ellipse">
            <a:avLst/>
          </a:prstGeom>
          <a:ln>
            <a:noFill/>
          </a:ln>
          <a:effectLst>
            <a:softEdge rad="112500"/>
          </a:effectLst>
        </p:spPr>
      </p:pic>
      <p:sp>
        <p:nvSpPr>
          <p:cNvPr id="7" name="TextBox 6"/>
          <p:cNvSpPr txBox="1"/>
          <p:nvPr/>
        </p:nvSpPr>
        <p:spPr>
          <a:xfrm>
            <a:off x="868469" y="3965641"/>
            <a:ext cx="7043804" cy="2492990"/>
          </a:xfrm>
          <a:prstGeom prst="rect">
            <a:avLst/>
          </a:prstGeom>
          <a:noFill/>
        </p:spPr>
        <p:txBody>
          <a:bodyPr wrap="square" rtlCol="0">
            <a:spAutoFit/>
          </a:bodyPr>
          <a:lstStyle/>
          <a:p>
            <a:r>
              <a:rPr lang="en-US" sz="2600" dirty="0">
                <a:solidFill>
                  <a:schemeClr val="accent6">
                    <a:lumMod val="75000"/>
                  </a:schemeClr>
                </a:solidFill>
                <a:latin typeface="Script MT Bold" panose="03040602040607080904" pitchFamily="66" charset="0"/>
              </a:rPr>
              <a:t>About half of the cases are diagnosed within the first few months of a girl's life by the characteristic physical symptoms (swelling of the hands and feet, or a heart defect). Other patients are diagnosed in adolescence because they fail to grow normally or go through puberty.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999347">
            <a:off x="198236" y="449980"/>
            <a:ext cx="1115867" cy="836901"/>
          </a:xfrm>
          <a:prstGeom prst="rect">
            <a:avLst/>
          </a:prstGeom>
        </p:spPr>
      </p:pic>
    </p:spTree>
    <p:extLst>
      <p:ext uri="{BB962C8B-B14F-4D97-AF65-F5344CB8AC3E}">
        <p14:creationId xmlns:p14="http://schemas.microsoft.com/office/powerpoint/2010/main" val="321317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651" y="-203923"/>
            <a:ext cx="8686800" cy="1463040"/>
          </a:xfrm>
        </p:spPr>
        <p:txBody>
          <a:bodyPr/>
          <a:lstStyle/>
          <a:p>
            <a:r>
              <a:rPr lang="en-US" dirty="0" smtClean="0"/>
              <a:t>Fun Facts</a:t>
            </a:r>
            <a:endParaRPr lang="en-US" dirty="0"/>
          </a:p>
        </p:txBody>
      </p:sp>
      <p:sp>
        <p:nvSpPr>
          <p:cNvPr id="3" name="Text Placeholder 2"/>
          <p:cNvSpPr>
            <a:spLocks noGrp="1"/>
          </p:cNvSpPr>
          <p:nvPr>
            <p:ph type="body" idx="1"/>
          </p:nvPr>
        </p:nvSpPr>
        <p:spPr>
          <a:xfrm>
            <a:off x="1066798" y="1352811"/>
            <a:ext cx="10356939" cy="4819389"/>
          </a:xfrm>
        </p:spPr>
        <p:txBody>
          <a:bodyPr>
            <a:normAutofit/>
          </a:bodyPr>
          <a:lstStyle/>
          <a:p>
            <a:pPr marL="342900" indent="-342900">
              <a:buFont typeface="Arial" panose="020B0604020202020204" pitchFamily="34" charset="0"/>
              <a:buChar char="•"/>
            </a:pPr>
            <a:r>
              <a:rPr lang="en-US" sz="3200" dirty="0">
                <a:solidFill>
                  <a:schemeClr val="accent6">
                    <a:lumMod val="75000"/>
                  </a:schemeClr>
                </a:solidFill>
                <a:latin typeface="Script MT Bold" panose="03040602040607080904" pitchFamily="66" charset="0"/>
              </a:rPr>
              <a:t>Turner Syndrome affects 60,000 females in the United States. This disorder is seen in 1 of every 2000 to 2500 babies born, with about 800 new cases diagnosed each year. </a:t>
            </a:r>
            <a:endParaRPr lang="en-US" sz="3200" dirty="0" smtClean="0">
              <a:solidFill>
                <a:schemeClr val="accent6">
                  <a:lumMod val="75000"/>
                </a:schemeClr>
              </a:solidFill>
              <a:latin typeface="Script MT Bold" panose="03040602040607080904" pitchFamily="66" charset="0"/>
            </a:endParaRPr>
          </a:p>
          <a:p>
            <a:pPr marL="342900" indent="-342900">
              <a:buFont typeface="Arial" panose="020B0604020202020204" pitchFamily="34" charset="0"/>
              <a:buChar char="•"/>
            </a:pPr>
            <a:endParaRPr lang="en-US" sz="3200" dirty="0" smtClean="0">
              <a:solidFill>
                <a:schemeClr val="accent6">
                  <a:lumMod val="75000"/>
                </a:schemeClr>
              </a:solidFill>
              <a:latin typeface="Script MT Bold" panose="03040602040607080904" pitchFamily="66" charset="0"/>
            </a:endParaRPr>
          </a:p>
          <a:p>
            <a:pPr marL="342900" indent="-342900">
              <a:buFont typeface="Arial" panose="020B0604020202020204" pitchFamily="34" charset="0"/>
              <a:buChar char="•"/>
            </a:pPr>
            <a:r>
              <a:rPr lang="en-US" sz="3200" dirty="0" smtClean="0">
                <a:solidFill>
                  <a:schemeClr val="accent6">
                    <a:lumMod val="75000"/>
                  </a:schemeClr>
                </a:solidFill>
                <a:latin typeface="Script MT Bold" panose="03040602040607080904" pitchFamily="66" charset="0"/>
              </a:rPr>
              <a:t>Turner </a:t>
            </a:r>
            <a:r>
              <a:rPr lang="en-US" sz="3200" dirty="0">
                <a:solidFill>
                  <a:schemeClr val="accent6">
                    <a:lumMod val="75000"/>
                  </a:schemeClr>
                </a:solidFill>
                <a:latin typeface="Script MT Bold" panose="03040602040607080904" pitchFamily="66" charset="0"/>
              </a:rPr>
              <a:t>syndrome is named for Dr. Henry Turner, who in 1938 published a report describing the disorder. </a:t>
            </a:r>
            <a:endParaRPr lang="en-US" sz="3200" dirty="0" smtClean="0">
              <a:solidFill>
                <a:schemeClr val="accent6">
                  <a:lumMod val="75000"/>
                </a:schemeClr>
              </a:solidFill>
              <a:latin typeface="Script MT Bold" panose="03040602040607080904" pitchFamily="66" charset="0"/>
            </a:endParaRPr>
          </a:p>
          <a:p>
            <a:pPr marL="342900" indent="-342900">
              <a:buFont typeface="Arial" panose="020B0604020202020204" pitchFamily="34" charset="0"/>
              <a:buChar char="•"/>
            </a:pPr>
            <a:endParaRPr lang="en-US" sz="3200" dirty="0" smtClean="0">
              <a:solidFill>
                <a:schemeClr val="accent6">
                  <a:lumMod val="75000"/>
                </a:schemeClr>
              </a:solidFill>
              <a:latin typeface="Script MT Bold" panose="03040602040607080904" pitchFamily="66" charset="0"/>
            </a:endParaRPr>
          </a:p>
          <a:p>
            <a:pPr marL="342900" indent="-342900">
              <a:buFont typeface="Arial" panose="020B0604020202020204" pitchFamily="34" charset="0"/>
              <a:buChar char="•"/>
            </a:pPr>
            <a:r>
              <a:rPr lang="en-US" sz="3200" dirty="0" smtClean="0">
                <a:solidFill>
                  <a:schemeClr val="accent6">
                    <a:lumMod val="75000"/>
                  </a:schemeClr>
                </a:solidFill>
                <a:latin typeface="Script MT Bold" panose="03040602040607080904" pitchFamily="66" charset="0"/>
              </a:rPr>
              <a:t>The </a:t>
            </a:r>
            <a:r>
              <a:rPr lang="en-US" sz="3200" dirty="0">
                <a:solidFill>
                  <a:schemeClr val="accent6">
                    <a:lumMod val="75000"/>
                  </a:schemeClr>
                </a:solidFill>
                <a:latin typeface="Script MT Bold" panose="03040602040607080904" pitchFamily="66" charset="0"/>
              </a:rPr>
              <a:t>average height of an untreated woman with Turner syndrome is 4 feet 8 inches.</a:t>
            </a:r>
            <a:endParaRPr lang="en-US" sz="3200" dirty="0">
              <a:solidFill>
                <a:schemeClr val="accent6">
                  <a:lumMod val="75000"/>
                </a:schemeClr>
              </a:solidFill>
              <a:latin typeface="Script MT Bold" panose="03040602040607080904"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999347">
            <a:off x="10467585" y="5511757"/>
            <a:ext cx="1081414" cy="811061"/>
          </a:xfrm>
          <a:prstGeom prst="rect">
            <a:avLst/>
          </a:prstGeom>
        </p:spPr>
      </p:pic>
    </p:spTree>
    <p:extLst>
      <p:ext uri="{BB962C8B-B14F-4D97-AF65-F5344CB8AC3E}">
        <p14:creationId xmlns:p14="http://schemas.microsoft.com/office/powerpoint/2010/main" val="281170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pinning_Flowers_960x540_v2.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grayscl/>
          </a:blip>
          <a:stretch>
            <a:fillRect/>
          </a:stretch>
        </p:blipFill>
        <p:spPr>
          <a:xfrm>
            <a:off x="1348636" y="331157"/>
            <a:ext cx="9144000" cy="5143500"/>
          </a:xfrm>
          <a:prstGeom prst="rect">
            <a:avLst/>
          </a:prstGeom>
        </p:spPr>
      </p:pic>
      <p:sp>
        <p:nvSpPr>
          <p:cNvPr id="5" name="Rectangle 4"/>
          <p:cNvSpPr/>
          <p:nvPr/>
        </p:nvSpPr>
        <p:spPr>
          <a:xfrm>
            <a:off x="1348636" y="331156"/>
            <a:ext cx="9144000" cy="5145786"/>
          </a:xfrm>
          <a:prstGeom prst="rect">
            <a:avLst/>
          </a:prstGeom>
          <a:gradFill>
            <a:gsLst>
              <a:gs pos="0">
                <a:srgbClr val="FF3399">
                  <a:alpha val="30000"/>
                </a:srgbClr>
              </a:gs>
              <a:gs pos="25000">
                <a:srgbClr val="FF6633">
                  <a:alpha val="30000"/>
                </a:srgbClr>
              </a:gs>
              <a:gs pos="50000">
                <a:srgbClr val="FFFF00">
                  <a:alpha val="30000"/>
                </a:srgbClr>
              </a:gs>
              <a:gs pos="75000">
                <a:srgbClr val="01A78F">
                  <a:alpha val="30000"/>
                </a:srgbClr>
              </a:gs>
              <a:gs pos="100000">
                <a:srgbClr val="3366FF">
                  <a:alpha val="3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432133" y="5862181"/>
            <a:ext cx="7164887" cy="707886"/>
          </a:xfrm>
          <a:prstGeom prst="rect">
            <a:avLst/>
          </a:prstGeom>
          <a:noFill/>
        </p:spPr>
        <p:txBody>
          <a:bodyPr wrap="square" rtlCol="0">
            <a:spAutoFit/>
          </a:bodyPr>
          <a:lstStyle/>
          <a:p>
            <a:r>
              <a:rPr lang="en-US" sz="4000" dirty="0" smtClean="0">
                <a:solidFill>
                  <a:schemeClr val="accent6">
                    <a:lumMod val="75000"/>
                  </a:schemeClr>
                </a:solidFill>
              </a:rPr>
              <a:t>Thank You</a:t>
            </a:r>
            <a:endParaRPr lang="en-US" sz="4000" dirty="0">
              <a:solidFill>
                <a:schemeClr val="accent6">
                  <a:lumMod val="75000"/>
                </a:schemeClr>
              </a:solidFill>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999347">
            <a:off x="142711" y="5674249"/>
            <a:ext cx="1081414" cy="811061"/>
          </a:xfrm>
          <a:prstGeom prst="rect">
            <a:avLst/>
          </a:prstGeom>
        </p:spPr>
      </p:pic>
      <p:sp>
        <p:nvSpPr>
          <p:cNvPr id="3" name="TextBox 2"/>
          <p:cNvSpPr txBox="1"/>
          <p:nvPr/>
        </p:nvSpPr>
        <p:spPr>
          <a:xfrm>
            <a:off x="413359" y="328871"/>
            <a:ext cx="11223320" cy="1200329"/>
          </a:xfrm>
          <a:prstGeom prst="rect">
            <a:avLst/>
          </a:prstGeom>
          <a:noFill/>
        </p:spPr>
        <p:txBody>
          <a:bodyPr wrap="square" rtlCol="0">
            <a:spAutoFit/>
          </a:bodyPr>
          <a:lstStyle/>
          <a:p>
            <a:r>
              <a:rPr lang="en-US" dirty="0" smtClean="0"/>
              <a:t>The University Of Utah, </a:t>
            </a:r>
            <a:r>
              <a:rPr lang="en-US" dirty="0" smtClean="0">
                <a:latin typeface="+mj-lt"/>
              </a:rPr>
              <a:t>Turner Syndrome, learn genetics ; genetic science learning </a:t>
            </a:r>
            <a:r>
              <a:rPr lang="en-US" dirty="0">
                <a:latin typeface="+mj-lt"/>
              </a:rPr>
              <a:t>center, </a:t>
            </a:r>
            <a:r>
              <a:rPr lang="en-US" dirty="0" smtClean="0">
                <a:latin typeface="+mj-lt"/>
              </a:rPr>
              <a:t>easybib.com, </a:t>
            </a:r>
            <a:r>
              <a:rPr lang="en-US" dirty="0"/>
              <a:t>383 Colorow Dr, Salt Lake City, Utah </a:t>
            </a:r>
            <a:r>
              <a:rPr lang="en-US" dirty="0" smtClean="0"/>
              <a:t>84108, </a:t>
            </a:r>
            <a:r>
              <a:rPr lang="en-US" dirty="0"/>
              <a:t>2013.web. </a:t>
            </a:r>
            <a:r>
              <a:rPr lang="en-US" dirty="0">
                <a:hlinkClick r:id="rId7"/>
              </a:rPr>
              <a:t>http://</a:t>
            </a:r>
            <a:r>
              <a:rPr lang="en-US" dirty="0" smtClean="0">
                <a:hlinkClick r:id="rId7"/>
              </a:rPr>
              <a:t>learn.genetics.utah.edu/content/disorders/whataregd/turner/index.html</a:t>
            </a:r>
            <a:endParaRPr lang="en-US" dirty="0" smtClean="0"/>
          </a:p>
          <a:p>
            <a:endParaRPr lang="en-US" dirty="0">
              <a:latin typeface="+mj-lt"/>
            </a:endParaRPr>
          </a:p>
        </p:txBody>
      </p:sp>
    </p:spTree>
    <p:extLst>
      <p:ext uri="{BB962C8B-B14F-4D97-AF65-F5344CB8AC3E}">
        <p14:creationId xmlns:p14="http://schemas.microsoft.com/office/powerpoint/2010/main" val="375057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97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7CB48F5-D6B9-4A73-B7C9-0F05E58E1A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Cherry blossom nature presentation (widescreen)</Template>
  <TotalTime>0</TotalTime>
  <Words>1061</Words>
  <Application>Microsoft Office PowerPoint</Application>
  <PresentationFormat>Widescreen</PresentationFormat>
  <Paragraphs>73</Paragraphs>
  <Slides>7</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Cambria</vt:lpstr>
      <vt:lpstr>Script MT Bold</vt:lpstr>
      <vt:lpstr>Segoe UI</vt:lpstr>
      <vt:lpstr>Times New Roman</vt:lpstr>
      <vt:lpstr>Cherry Blossom 16x9</vt:lpstr>
      <vt:lpstr>Turner Syndrome </vt:lpstr>
      <vt:lpstr>What does it affect/what are the symptoms? </vt:lpstr>
      <vt:lpstr>How does it happen, in single genes, multiple genes or chromosomes? </vt:lpstr>
      <vt:lpstr>How do people get it?</vt:lpstr>
      <vt:lpstr>How is it treated or diagnosed? </vt:lpstr>
      <vt:lpstr>Fun Facts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2013-12-16T01:15:52Z</dcterms:created>
  <dcterms:modified xsi:type="dcterms:W3CDTF">2013-12-16T02:56:50Z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TC030310029991</vt:lpwstr>
  </property>
</Properties>
</file>