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8" autoAdjust="0"/>
  </p:normalViewPr>
  <p:slideViewPr>
    <p:cSldViewPr>
      <p:cViewPr>
        <p:scale>
          <a:sx n="75" d="100"/>
          <a:sy n="75" d="100"/>
        </p:scale>
        <p:origin x="-40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FF38CB7-B8D1-4436-95E6-9DB22F17E4B5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88C74C-6F01-4C3F-8ED0-7CEE558FA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469D-2AE8-4B26-ADCA-E2D399916B1D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EDEA-B189-4758-B936-19003C58D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DC20-4B17-4931-888B-8631E001CD7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DFA2-43E7-45C8-BF32-372ABE900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37296-8499-435D-90ED-7973E2CA0A58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EF36-64BD-4163-A345-F07334B0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D8E7-22DB-494E-A712-2880F74E2F2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FAC7-57F7-4CE4-BC4B-E7C8648EB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0D3C-AFE6-40C5-AA6F-7F351C2D6D2E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728F-9987-45CD-9573-D6DAED8D4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220F-7E87-45B7-AAF0-6DA47D3B6640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60C2FDE-BB23-48F5-9057-F1248B5F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BC77-ED58-4027-BCED-6A37C9FD61EB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C78A-1944-43BF-850A-9A69A94F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2B6D0-345B-49A0-AEBD-C3289B1AF86B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C5C0E-F2B4-42DC-AA2C-1865ED2A4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E67FCB8-4348-43F3-BDAD-8194763423EA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2B70CE4-ACCB-455A-A149-91F0E14C5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C0D82A1-43E8-4C64-A99C-92B2319DCB5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3B86966-413B-4579-ACE9-AD237E128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D52F1-AF98-4720-8057-5ABEE0C977B6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7B2BD-045D-473C-916B-E7177C0E5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1" r:id="rId6"/>
    <p:sldLayoutId id="2147483730" r:id="rId7"/>
    <p:sldLayoutId id="2147483737" r:id="rId8"/>
    <p:sldLayoutId id="2147483738" r:id="rId9"/>
    <p:sldLayoutId id="2147483729" r:id="rId10"/>
    <p:sldLayoutId id="214748372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3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C9CF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C9CFF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BABAFF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disorders/whataregd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369" y="846138"/>
            <a:ext cx="8062912" cy="1470025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adley Hand ITC" pitchFamily="66" charset="0"/>
              </a:rPr>
              <a:t>Smith-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adley Hand ITC" pitchFamily="66" charset="0"/>
              </a:rPr>
              <a:t>Lemli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adley Hand ITC" pitchFamily="66" charset="0"/>
              </a:rPr>
              <a:t>-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adley Hand ITC" pitchFamily="66" charset="0"/>
              </a:rPr>
              <a:t>Opitz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adley Hand ITC" pitchFamily="66" charset="0"/>
              </a:rPr>
              <a:t> syndrome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>
              <a:spcBef>
                <a:spcPct val="0"/>
              </a:spcBef>
            </a:pPr>
            <a:r>
              <a:rPr lang="en-US" smtClean="0">
                <a:ln>
                  <a:noFill/>
                </a:ln>
                <a:solidFill>
                  <a:srgbClr val="898989"/>
                </a:solidFill>
              </a:rPr>
              <a:t>By Fiona Schaeffer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Interesting Facts 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1 in 20,000 children are estimated to get SLOS. (Ratio: 1:20,000)</a:t>
            </a:r>
          </a:p>
          <a:p>
            <a:pPr>
              <a:lnSpc>
                <a:spcPct val="90000"/>
              </a:lnSpc>
            </a:pPr>
            <a:r>
              <a:rPr lang="en-US" smtClean="0"/>
              <a:t>Originally called and sometimes still called RSH (named after the first three patients with it.)</a:t>
            </a:r>
          </a:p>
          <a:p>
            <a:pPr>
              <a:lnSpc>
                <a:spcPct val="90000"/>
              </a:lnSpc>
            </a:pPr>
            <a:r>
              <a:rPr lang="en-US" smtClean="0"/>
              <a:t>It was first observed in 1964</a:t>
            </a:r>
          </a:p>
          <a:p>
            <a:pPr>
              <a:lnSpc>
                <a:spcPct val="90000"/>
              </a:lnSpc>
            </a:pPr>
            <a:r>
              <a:rPr lang="en-US" smtClean="0"/>
              <a:t>SLOS was named after the three men who first observed it. There names were David Smith, Luc Lemli, and John Opitz.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45256"/>
            <a:ext cx="8229600" cy="1399033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You need to know for this Power Point: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 This Bullet point means take note of this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 This bullet point means you do not need to take note of this. </a:t>
            </a:r>
          </a:p>
          <a:p>
            <a:pPr>
              <a:buFont typeface="Wingdings" pitchFamily="2" charset="2"/>
              <a:buChar char="q"/>
            </a:pPr>
            <a:r>
              <a:rPr lang="en-US" b="1" i="1" u="sng" smtClean="0"/>
              <a:t>Italicized, bolded, and underlined words or phrases are something that might want to be copied down.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50813"/>
            <a:ext cx="914400" cy="6400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5" name="Picture Placeholder 4" descr="chromosome-11-gene-therapy-sickle-cell-anemi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990" b="21990"/>
          <a:stretch>
            <a:fillRect/>
          </a:stretch>
        </p:blipFill>
        <p:spPr>
          <a:xfrm>
            <a:off x="1676400" y="228600"/>
            <a:ext cx="6324600" cy="5257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029200"/>
            <a:ext cx="7543800" cy="160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US" sz="150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50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smtClean="0"/>
              <a:t>Smith-Lemli-Opitz syndrome is a genetic disorder that results in mutation of chromosome number 11. Specifically the mutation occurs in the DHCR7 (7-dehydrocholesterol reductase) of chromosome 11.   </a:t>
            </a:r>
            <a:br>
              <a:rPr lang="en-US" sz="1600" smtClean="0"/>
            </a:br>
            <a:r>
              <a:rPr lang="en-US" sz="1600" smtClean="0"/>
              <a:t>This gene codes for an enzyme that is involved in the production of cholesterol. People who have SLOS are unable to make enough cholesterol to support normal growth and development</a:t>
            </a: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200" smtClean="0"/>
              <a:t> 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2362200" y="46482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Chromosome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SLOS Causes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648200"/>
            <a:ext cx="7334250" cy="190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900" b="1" i="1" u="sng" smtClean="0"/>
              <a:t> </a:t>
            </a:r>
            <a:r>
              <a:rPr lang="en-US" sz="2200" b="1" i="1" u="sng" smtClean="0"/>
              <a:t>People who have SLOS are unable to make enough cholesterol to support normal growth and development.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smtClean="0"/>
              <a:t>The problem with this is that the body needs a certain amount of cholesterol or the body’s growth is weak and mental retardation can occur.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900" smtClean="0"/>
          </a:p>
        </p:txBody>
      </p:sp>
      <p:pic>
        <p:nvPicPr>
          <p:cNvPr id="16389" name="Picture 5" descr="!!!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762000"/>
            <a:ext cx="4495800" cy="2936875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14600" y="38100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Baby with SLOS.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symptoms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Text Placeholder 2"/>
          <p:cNvSpPr>
            <a:spLocks noGrp="1"/>
          </p:cNvSpPr>
          <p:nvPr>
            <p:ph type="body" idx="2"/>
          </p:nvPr>
        </p:nvSpPr>
        <p:spPr>
          <a:xfrm>
            <a:off x="1143000" y="381000"/>
            <a:ext cx="2438400" cy="632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1800" b="1" i="1" u="sng" smtClean="0"/>
              <a:t>Symptoms are different for everyone</a:t>
            </a:r>
            <a:r>
              <a:rPr lang="en-US" sz="1800" smtClean="0"/>
              <a:t> who has SLOS, because everyone who has SLOS produces a different amount of cholesterol. (This means symptoms depend on the amount of cholesterol a person produces.)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sz="180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1800" b="1" i="1" u="sng" smtClean="0"/>
              <a:t>A few symptoms are: mental retardation, a cleft palate, and extra fingers and/or toes (polydactyly)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sz="1800" b="1" i="1" u="sng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1800" b="1" i="1" u="sng" smtClean="0"/>
              <a:t> Other symptoms that may only occur at birth are: webbing between 2</a:t>
            </a:r>
            <a:r>
              <a:rPr lang="en-US" sz="1800" b="1" i="1" u="sng" baseline="30000" smtClean="0"/>
              <a:t>nd</a:t>
            </a:r>
            <a:r>
              <a:rPr lang="en-US" sz="1800" b="1" i="1" u="sng" smtClean="0"/>
              <a:t> and 3</a:t>
            </a:r>
            <a:r>
              <a:rPr lang="en-US" sz="1800" b="1" i="1" u="sng" baseline="30000" smtClean="0"/>
              <a:t>rd</a:t>
            </a:r>
            <a:r>
              <a:rPr lang="en-US" sz="1800" b="1" i="1" u="sng" smtClean="0"/>
              <a:t> toes, or an abnormally small head.</a:t>
            </a:r>
            <a:r>
              <a:rPr lang="en-US" sz="1200" b="1" i="1" u="sng" smtClean="0"/>
              <a:t>   </a:t>
            </a:r>
          </a:p>
        </p:txBody>
      </p:sp>
      <p:pic>
        <p:nvPicPr>
          <p:cNvPr id="17413" name="Picture 5" descr="images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457200"/>
            <a:ext cx="3217863" cy="4529138"/>
          </a:xfrm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57800" y="54864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This is what SLOS looks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331" y="388301"/>
            <a:ext cx="914400" cy="59436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get SLOS?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idx="2"/>
          </p:nvPr>
        </p:nvSpPr>
        <p:spPr>
          <a:xfrm>
            <a:off x="1143000" y="381000"/>
            <a:ext cx="2438400" cy="5943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b="1" i="1" u="sng" smtClean="0"/>
              <a:t>This genetic disorder follows a recessive  pattern</a:t>
            </a:r>
            <a:r>
              <a:rPr lang="en-US" sz="1800" smtClean="0"/>
              <a:t>. If both your parents have this genetic disorder as carriers, there is a 25% chance that you will get SLOS. It would be the same for any of your siblings. If only one of your parents is a carrier you cannot get Smith-Lemli-Opitz syndrome, but you become a carrier. </a:t>
            </a:r>
          </a:p>
        </p:txBody>
      </p:sp>
      <p:pic>
        <p:nvPicPr>
          <p:cNvPr id="18435" name="Content Placeholder 4" descr="Autosomal%20Recessiv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18075" y="647700"/>
            <a:ext cx="2743200" cy="5334000"/>
          </a:xfrm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76800" y="60960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Pedigree Chart for Smith-Lemli-Opitz syndrome.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More About SLOS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smtClean="0"/>
              <a:t>Smith-Lemli-Opitz Syndrome is called a </a:t>
            </a:r>
            <a:r>
              <a:rPr lang="en-US" sz="2400" i="1" smtClean="0"/>
              <a:t>Single Gene Disorder. </a:t>
            </a:r>
            <a:r>
              <a:rPr lang="en-US" sz="2400" smtClean="0"/>
              <a:t>It is considered a level one genetic disorder.</a:t>
            </a:r>
            <a:r>
              <a:rPr lang="en-US" sz="2400" i="1" smtClean="0"/>
              <a:t> </a:t>
            </a:r>
            <a:r>
              <a:rPr lang="en-US" sz="2400" smtClean="0">
                <a:hlinkClick r:id="rId2"/>
              </a:rPr>
              <a:t>http://learn.genetics.utah.edu/content/disorders/whataregd/</a:t>
            </a:r>
            <a:r>
              <a:rPr lang="en-US" sz="2400" smtClean="0"/>
              <a:t> says that single gene disorders are “</a:t>
            </a:r>
            <a:r>
              <a:rPr lang="en-US" sz="2400" b="1" i="1" u="sng" smtClean="0"/>
              <a:t>disorders that result when a mutation causes the protein product of a single gene to be altered or missing.</a:t>
            </a:r>
            <a:r>
              <a:rPr lang="en-US" b="1" i="1" u="sng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Diagnose </a:t>
            </a:r>
          </a:p>
        </p:txBody>
      </p:sp>
      <p:sp>
        <p:nvSpPr>
          <p:cNvPr id="35847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57200" y="1882775"/>
            <a:ext cx="4038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/>
              <a:t>There are many ways to diagnose Smith-Lemli-Opitz syndrome. 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Some examples are:</a:t>
            </a:r>
          </a:p>
        </p:txBody>
      </p:sp>
      <p:sp>
        <p:nvSpPr>
          <p:cNvPr id="35848" name="Rectangle 8"/>
          <p:cNvSpPr>
            <a:spLocks noGrp="1"/>
          </p:cNvSpPr>
          <p:nvPr>
            <p:ph type="body" sz="half" idx="4294967295"/>
          </p:nvPr>
        </p:nvSpPr>
        <p:spPr>
          <a:xfrm>
            <a:off x="4648200" y="1882775"/>
            <a:ext cx="40386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i="1" u="sng" smtClean="0"/>
              <a:t> Blood tests can be taken to see if you have Smith-Lemli-Opitz syndrome.</a:t>
            </a:r>
            <a:r>
              <a:rPr lang="en-US" sz="2600" smtClean="0"/>
              <a:t> 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600" smtClean="0"/>
              <a:t> Other scans/tests can be given to determine deformities.  (ex. ultrasound ) 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sz="2600" smtClean="0"/>
              <a:t>CVS  (chorionic villus sampling) is another way to test for SLOS.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Treatment </a:t>
            </a:r>
          </a:p>
        </p:txBody>
      </p:sp>
      <p:sp>
        <p:nvSpPr>
          <p:cNvPr id="49161" name="Rectangle 9"/>
          <p:cNvSpPr>
            <a:spLocks noGrp="1"/>
          </p:cNvSpPr>
          <p:nvPr>
            <p:ph sz="half" idx="4294967295"/>
          </p:nvPr>
        </p:nvSpPr>
        <p:spPr>
          <a:xfrm>
            <a:off x="457200" y="1524000"/>
            <a:ext cx="4038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smtClean="0"/>
              <a:t>There is no treatment to cure SLOS.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Although people with Smith-Lemli-Opitz Syndrome can receive cholesterol supplements to improve growth. 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People with SLOS also can receive surgeries to fix  deformities, such as a cleft </a:t>
            </a:r>
            <a:r>
              <a:rPr lang="en-US" sz="2400" smtClean="0"/>
              <a:t>palate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486400" y="25908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9164" name="Picture 12" descr="cholestero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685800"/>
            <a:ext cx="2992438" cy="5548313"/>
          </a:xfrm>
        </p:spPr>
      </p:pic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562600" y="6324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791200" y="6324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Cholesterol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 4">
      <a:dk1>
        <a:srgbClr val="000000"/>
      </a:dk1>
      <a:lt1>
        <a:srgbClr val="FFFFFF"/>
      </a:lt1>
      <a:dk2>
        <a:srgbClr val="F2F2F2"/>
      </a:dk2>
      <a:lt2>
        <a:srgbClr val="D2D2D2"/>
      </a:lt2>
      <a:accent1>
        <a:srgbClr val="6600CC"/>
      </a:accent1>
      <a:accent2>
        <a:srgbClr val="6600CC"/>
      </a:accent2>
      <a:accent3>
        <a:srgbClr val="FFFFFF"/>
      </a:accent3>
      <a:accent4>
        <a:srgbClr val="000000"/>
      </a:accent4>
      <a:accent5>
        <a:srgbClr val="B8AAE2"/>
      </a:accent5>
      <a:accent6>
        <a:srgbClr val="5C00B9"/>
      </a:accent6>
      <a:hlink>
        <a:srgbClr val="6600CC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>
    <a:extraClrScheme>
      <a:clrScheme name="Verve 1">
        <a:dk1>
          <a:srgbClr val="000000"/>
        </a:dk1>
        <a:lt1>
          <a:srgbClr val="FFFFFF"/>
        </a:lt1>
        <a:dk2>
          <a:srgbClr val="F2F2F2"/>
        </a:dk2>
        <a:lt2>
          <a:srgbClr val="D2D2D2"/>
        </a:lt2>
        <a:accent1>
          <a:srgbClr val="99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E7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ve 2">
        <a:dk1>
          <a:srgbClr val="000000"/>
        </a:dk1>
        <a:lt1>
          <a:srgbClr val="FFFFFF"/>
        </a:lt1>
        <a:dk2>
          <a:srgbClr val="F2F2F2"/>
        </a:dk2>
        <a:lt2>
          <a:srgbClr val="D2D2D2"/>
        </a:lt2>
        <a:accent1>
          <a:srgbClr val="6600FF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8A2DE7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ve 3">
        <a:dk1>
          <a:srgbClr val="000000"/>
        </a:dk1>
        <a:lt1>
          <a:srgbClr val="FFFFFF"/>
        </a:lt1>
        <a:dk2>
          <a:srgbClr val="F2F2F2"/>
        </a:dk2>
        <a:lt2>
          <a:srgbClr val="D2D2D2"/>
        </a:lt2>
        <a:accent1>
          <a:srgbClr val="9933FF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CAADFF"/>
        </a:accent5>
        <a:accent6>
          <a:srgbClr val="8A2DE7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ve 4">
        <a:dk1>
          <a:srgbClr val="000000"/>
        </a:dk1>
        <a:lt1>
          <a:srgbClr val="FFFFFF"/>
        </a:lt1>
        <a:dk2>
          <a:srgbClr val="F2F2F2"/>
        </a:dk2>
        <a:lt2>
          <a:srgbClr val="D2D2D2"/>
        </a:lt2>
        <a:accent1>
          <a:srgbClr val="6600CC"/>
        </a:accent1>
        <a:accent2>
          <a:srgbClr val="6600CC"/>
        </a:accent2>
        <a:accent3>
          <a:srgbClr val="FFFFFF"/>
        </a:accent3>
        <a:accent4>
          <a:srgbClr val="000000"/>
        </a:accent4>
        <a:accent5>
          <a:srgbClr val="B8AAE2"/>
        </a:accent5>
        <a:accent6>
          <a:srgbClr val="5C00B9"/>
        </a:accent6>
        <a:hlink>
          <a:srgbClr val="6600CC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458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Century Gothic</vt:lpstr>
      <vt:lpstr>Arial</vt:lpstr>
      <vt:lpstr>Wingdings 2</vt:lpstr>
      <vt:lpstr>Verdana</vt:lpstr>
      <vt:lpstr>Calibri</vt:lpstr>
      <vt:lpstr>Wingdings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More About SLOS</vt:lpstr>
      <vt:lpstr>Diagnose </vt:lpstr>
      <vt:lpstr>Treatment </vt:lpstr>
      <vt:lpstr>Interesting Facts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Smith-Lemli-Opitz syndrome</dc:title>
  <dc:creator>TitleOne</dc:creator>
  <cp:lastModifiedBy>dks_bmcg</cp:lastModifiedBy>
  <cp:revision>16</cp:revision>
  <dcterms:created xsi:type="dcterms:W3CDTF">2012-12-05T16:41:36Z</dcterms:created>
  <dcterms:modified xsi:type="dcterms:W3CDTF">2012-12-07T02:18:46Z</dcterms:modified>
</cp:coreProperties>
</file>