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8" r:id="rId11"/>
    <p:sldId id="269" r:id="rId12"/>
    <p:sldId id="270" r:id="rId13"/>
    <p:sldId id="261" r:id="rId14"/>
    <p:sldId id="263" r:id="rId15"/>
    <p:sldId id="267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EB389B-D48E-41B8-B3CB-3A5841A5A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CF12-AA50-4F26-A793-C9FA76ABB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6A05-2976-471D-9461-7B8E887E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061B6-B94D-43A1-8645-56D777AE4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85D1-AA76-4853-BAEB-A2769A747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3C81-0FEC-46C4-A67D-2F19A60D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5507-305D-45A9-9C68-F1575B98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B5D9-2A57-4797-A7BB-BDBE3C7E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DB7E-E46E-4E8C-92E7-7EAC62267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FC7C-DCC9-4037-9821-B8B045F5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FA36-CEC3-488D-9DEC-89F631B1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C66B1-DE21-4C16-8C54-E1C26155D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6A69-D367-4DDD-852C-203887C5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35B5-7561-48E5-8278-31F9E5EED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394C-1EF2-4BE4-B64C-63114503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2281E3-A915-4441-B84F-C66BDA48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Nur04506.jpg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Slime_Mold_DP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Image:Chaos_diffluens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Amanita_phalloides_1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en.wikipedia.org/wiki/Image:Amanita_muscaria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Blue_Stilton_Quarter_Front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en.wikipedia.org/wiki/Image:Mouldy_bread.jpg" TargetMode="External"/><Relationship Id="rId4" Type="http://schemas.openxmlformats.org/officeDocument/2006/relationships/hyperlink" Target="http://en.wikipedia.org/wiki/Image:Fungi_in_Borneo.jpg" TargetMode="External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Moss_plants_%26_Sporangium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Image:Fer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Pinus_pinaster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en.wikipedia.org/wiki/Image:Monocot_vs_dicot_crop_Pengo.jpg" TargetMode="External"/><Relationship Id="rId4" Type="http://schemas.openxmlformats.org/officeDocument/2006/relationships/hyperlink" Target="http://en.wikipedia.org/wiki/Image:Wild_rose_flower.jpg" TargetMode="Externa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Reef2063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en.wikipedia.org/wiki/Image:Kodiak_Brown_Bear.jpg" TargetMode="External"/><Relationship Id="rId2" Type="http://schemas.openxmlformats.org/officeDocument/2006/relationships/hyperlink" Target="http://en.wikipedia.org/wiki/Image:Sponge_clo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Smed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en.wikipedia.org/wiki/Image:Micrurus_tener.jpg" TargetMode="External"/><Relationship Id="rId4" Type="http://schemas.openxmlformats.org/officeDocument/2006/relationships/hyperlink" Target="http://en.wikipedia.org/wiki/Image:Sea_nettles.jpg" TargetMode="External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Black_Death.jpg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Soybean-root-nodules.jp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 of the </a:t>
            </a:r>
            <a:br>
              <a:rPr lang="en-US" smtClean="0"/>
            </a:br>
            <a:r>
              <a:rPr lang="en-US" smtClean="0"/>
              <a:t>Six Kingdoms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Archaebacteria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Bacteria that live in extreme habitats, such as hot springs, geysers, volcanic hot pools, brine pools, black smokers</a:t>
            </a:r>
          </a:p>
          <a:p>
            <a:pPr eaLnBrk="1" hangingPunct="1">
              <a:defRPr/>
            </a:pPr>
            <a:r>
              <a:rPr lang="en-US" dirty="0" smtClean="0"/>
              <a:t>Unicellular</a:t>
            </a:r>
          </a:p>
          <a:p>
            <a:pPr eaLnBrk="1" hangingPunct="1">
              <a:defRPr/>
            </a:pPr>
            <a:r>
              <a:rPr lang="en-US" dirty="0" smtClean="0"/>
              <a:t>Prokaryotic</a:t>
            </a:r>
          </a:p>
          <a:p>
            <a:pPr eaLnBrk="1" hangingPunct="1">
              <a:defRPr/>
            </a:pPr>
            <a:r>
              <a:rPr lang="en-US" dirty="0" smtClean="0"/>
              <a:t>Autotrophic or heterotrophic</a:t>
            </a:r>
          </a:p>
          <a:p>
            <a:pPr eaLnBrk="1" hangingPunct="1">
              <a:defRPr/>
            </a:pPr>
            <a:r>
              <a:rPr lang="en-US" dirty="0" smtClean="0"/>
              <a:t>Cell walls without </a:t>
            </a:r>
            <a:r>
              <a:rPr lang="en-US" dirty="0" err="1" smtClean="0"/>
              <a:t>peptidoglycan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Archaebacteria</a:t>
            </a:r>
          </a:p>
        </p:txBody>
      </p:sp>
      <p:pic>
        <p:nvPicPr>
          <p:cNvPr id="13315" name="Picture 4" descr="1340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24000"/>
            <a:ext cx="5135563" cy="3413125"/>
          </a:xfr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85800" y="52578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Morning Glory Pool in Yellowstone National Park – note the bright colors from the archaebacteria growing in the extremely hot water.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Archaebacteria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Some like it hot!  </a:t>
            </a:r>
            <a:r>
              <a:rPr lang="en-US" u="sng" smtClean="0"/>
              <a:t>Bacillus infernus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6" descr="Some like it hot: Cells of Bacillus infer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400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Archaebacteria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Archaebacteria can live deep in the ocean near geothermal vents called black smokers</a:t>
            </a:r>
          </a:p>
          <a:p>
            <a:pPr eaLnBrk="1" hangingPunct="1">
              <a:defRPr/>
            </a:pPr>
            <a:r>
              <a:rPr lang="en-US" sz="2800" smtClean="0"/>
              <a:t>There is no light, so they carry out chemosynthesis instead of photosynthesis</a:t>
            </a:r>
          </a:p>
        </p:txBody>
      </p:sp>
      <p:pic>
        <p:nvPicPr>
          <p:cNvPr id="15364" name="Picture 7" descr="A black smoker in the Atlantic Ocean">
            <a:hlinkClick r:id="rId2" tooltip="A black smoker in the Atlantic Ocea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2333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Protista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Extremely diverse group</a:t>
            </a:r>
          </a:p>
          <a:p>
            <a:pPr eaLnBrk="1" hangingPunct="1">
              <a:defRPr/>
            </a:pPr>
            <a:r>
              <a:rPr lang="en-US" dirty="0" smtClean="0"/>
              <a:t>Eukaryotic</a:t>
            </a:r>
          </a:p>
          <a:p>
            <a:pPr eaLnBrk="1" hangingPunct="1">
              <a:defRPr/>
            </a:pPr>
            <a:r>
              <a:rPr lang="en-US" dirty="0" smtClean="0"/>
              <a:t>Most unicellular, some colonial, some 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Autotrophic and heterotrophic</a:t>
            </a:r>
          </a:p>
          <a:p>
            <a:pPr eaLnBrk="1" hangingPunct="1">
              <a:defRPr/>
            </a:pPr>
            <a:r>
              <a:rPr lang="en-US" dirty="0" smtClean="0"/>
              <a:t>Some with cell walls containing cellulose; some carry out photosynthesis with chloroplasts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Protista</a:t>
            </a:r>
          </a:p>
        </p:txBody>
      </p:sp>
      <p:pic>
        <p:nvPicPr>
          <p:cNvPr id="17411" name="Picture 5" descr="spring2000_14903_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volv3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Amoeba proteus">
            <a:hlinkClick r:id="rId4" tooltip="Amoeba proteu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910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Slime mould on lawn, USA Trail of movement can be seen.">
            <a:hlinkClick r:id="rId6" tooltip="Slime mould on lawn, USA Trail of movement can be seen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8768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381000" y="4267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Volvox</a:t>
            </a:r>
            <a:r>
              <a:rPr lang="en-US"/>
              <a:t> – a colonial protist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5486400" y="3429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Euglena </a:t>
            </a:r>
            <a:r>
              <a:rPr lang="en-US"/>
              <a:t>- autotrophic</a:t>
            </a: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1752600" y="6172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slime mold</a:t>
            </a: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5715000" y="632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Amoeba - heterotrophic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Fungi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Eukaryotic</a:t>
            </a:r>
          </a:p>
          <a:p>
            <a:pPr eaLnBrk="1" hangingPunct="1">
              <a:defRPr/>
            </a:pPr>
            <a:r>
              <a:rPr lang="en-US" dirty="0" smtClean="0"/>
              <a:t>Most are 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Heterotrophic (decomposers)</a:t>
            </a:r>
          </a:p>
          <a:p>
            <a:pPr eaLnBrk="1" hangingPunct="1">
              <a:defRPr/>
            </a:pPr>
            <a:r>
              <a:rPr lang="en-US" dirty="0" smtClean="0"/>
              <a:t>Cell walls made of chitin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Fungi</a:t>
            </a:r>
          </a:p>
        </p:txBody>
      </p:sp>
      <p:pic>
        <p:nvPicPr>
          <p:cNvPr id="19459" name="Picture 5" descr="Amanita muscaria, a basidiomycete">
            <a:hlinkClick r:id="rId2" tooltip="Amanita muscaria, a basidiomycet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Polypores growing on a tree in Borneo">
            <a:hlinkClick r:id="rId4" tooltip="Polypores growing on a tree in Borneo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5146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Stilton cheese veined with Penicillium roqueforti">
            <a:hlinkClick r:id="rId6" tooltip="Stilton cheese veined with Penicillium roqueforti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4478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6477000" y="2971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Stilton cheese</a:t>
            </a:r>
          </a:p>
        </p:txBody>
      </p:sp>
      <p:pic>
        <p:nvPicPr>
          <p:cNvPr id="19463" name="Picture 12" descr="Death Cap Amanita phalloides">
            <a:hlinkClick r:id="rId8" tooltip="Death Cap Amanita phalloide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37338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Moldy bread">
            <a:hlinkClick r:id="rId10" tooltip="Moldy bread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4191000"/>
            <a:ext cx="1905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1447800" y="6248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Bread mold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Plantae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Eukaryotic</a:t>
            </a:r>
          </a:p>
          <a:p>
            <a:pPr eaLnBrk="1" hangingPunct="1">
              <a:defRPr/>
            </a:pPr>
            <a:r>
              <a:rPr lang="en-US" dirty="0" err="1" smtClean="0"/>
              <a:t>Multicellular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Autotrophic</a:t>
            </a:r>
          </a:p>
          <a:p>
            <a:pPr eaLnBrk="1" hangingPunct="1">
              <a:defRPr/>
            </a:pPr>
            <a:r>
              <a:rPr lang="en-US" dirty="0" smtClean="0"/>
              <a:t>Cell wall of cellulose; chloroplasts present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Plantae</a:t>
            </a:r>
          </a:p>
        </p:txBody>
      </p:sp>
      <p:pic>
        <p:nvPicPr>
          <p:cNvPr id="21507" name="Picture 7" descr="Fern frond">
            <a:hlinkClick r:id="rId2" tooltip="Fern fron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2667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Rosa canina (Dog Rose) flower">
            <a:hlinkClick r:id="rId4" tooltip="Rosa canina (Dog Rose) flowe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954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Maritime Pine (Pinus pinaster)">
            <a:hlinkClick r:id="rId6" tooltip="Maritime Pine (Pinus pinaster)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819400"/>
            <a:ext cx="2381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Moss gametophyte generation plants with a single sporophyte.">
            <a:hlinkClick r:id="rId8" tooltip="Moss gametophyte generation plants with a single sporophyte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733800"/>
            <a:ext cx="1714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 descr="A monocot (left), and dicot">
            <a:hlinkClick r:id="rId10" tooltip="A monocot (left), and dicot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962400"/>
            <a:ext cx="1428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Vocabulary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Which term means one-celled? Many-celled?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multicellular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unicellular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Which term means that the organism produces its own food?  Consumes food?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autotroph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heterotroph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Animalia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Eukaryotic</a:t>
            </a:r>
          </a:p>
          <a:p>
            <a:pPr eaLnBrk="1" hangingPunct="1">
              <a:defRPr/>
            </a:pPr>
            <a:r>
              <a:rPr lang="en-US" dirty="0" err="1" smtClean="0"/>
              <a:t>Multicellular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Heterotrophic</a:t>
            </a:r>
          </a:p>
          <a:p>
            <a:pPr eaLnBrk="1" hangingPunct="1">
              <a:defRPr/>
            </a:pPr>
            <a:r>
              <a:rPr lang="en-US" dirty="0" smtClean="0"/>
              <a:t>No cell walls, no chloroplasts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Animalia</a:t>
            </a:r>
          </a:p>
        </p:txBody>
      </p:sp>
      <p:pic>
        <p:nvPicPr>
          <p:cNvPr id="23555" name="Picture 5" descr="200px-Sponge_clo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Sea nettles, Chrysaora quinquecirrha">
            <a:hlinkClick r:id="rId4" tooltip="Sea nettles, Chrysaora quinquecirrha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81200"/>
            <a:ext cx="2381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The planarian  Schmidtea mediterranea">
            <a:hlinkClick r:id="rId6" tooltip="The planarian  Schmidtea mediterranea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371600"/>
            <a:ext cx="1905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Big Blue Octopus (Octopus cyanea)">
            <a:hlinkClick r:id="rId8" tooltip="Big Blue Octopus (Octopus cyanea)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3200400"/>
            <a:ext cx="2381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A coral snake">
            <a:hlinkClick r:id="rId10" tooltip="A coral snak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810000"/>
            <a:ext cx="27432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838200" y="556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Coral snake</a:t>
            </a: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762000" y="3124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Sponge</a:t>
            </a:r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6858000" y="220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Flatworm </a:t>
            </a: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6934200" y="502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Octopus</a:t>
            </a: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3810000" y="3733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Jellyfish</a:t>
            </a:r>
          </a:p>
        </p:txBody>
      </p:sp>
      <p:pic>
        <p:nvPicPr>
          <p:cNvPr id="23565" name="Picture 20" descr="Kodiak Brown Bear">
            <a:hlinkClick r:id="rId12" tooltip="Kodiak Brown Bear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4724400"/>
            <a:ext cx="2286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21"/>
          <p:cNvSpPr txBox="1">
            <a:spLocks noChangeArrowheads="1"/>
          </p:cNvSpPr>
          <p:nvPr/>
        </p:nvSpPr>
        <p:spPr bwMode="auto">
          <a:xfrm>
            <a:off x="4267200" y="6248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Vocabulary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Prokaryotic – describes an organism with cells that have a cell membrane but do NOT have a nuclear membrane</a:t>
            </a:r>
          </a:p>
          <a:p>
            <a:pPr eaLnBrk="1" hangingPunct="1">
              <a:defRPr/>
            </a:pPr>
            <a:r>
              <a:rPr lang="en-US" dirty="0" smtClean="0"/>
              <a:t>Eukaryotic – describes an organism with cells that have a cell membrane and a nuclear membrane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Vocabulary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Autotrophic – makes its own food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Heterotrophic – gets nutrients from the food it consumes  </a:t>
            </a:r>
          </a:p>
        </p:txBody>
      </p:sp>
      <p:pic>
        <p:nvPicPr>
          <p:cNvPr id="6148" name="Picture 6" descr="Water lilies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600200"/>
            <a:ext cx="2895600" cy="2171700"/>
          </a:xfrm>
          <a:noFill/>
        </p:spPr>
      </p:pic>
      <p:pic>
        <p:nvPicPr>
          <p:cNvPr id="6149" name="Picture 7" descr="j01496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00675" y="4110038"/>
            <a:ext cx="2533650" cy="18002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List of the Six Kingdoms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9800" lvl="4" indent="-3810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dirty="0" smtClean="0">
              <a:solidFill>
                <a:srgbClr val="FF00FF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</a:t>
            </a:r>
            <a:r>
              <a:rPr lang="en-US" sz="2400" dirty="0" err="1" smtClean="0"/>
              <a:t>Eubacteria</a:t>
            </a: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</a:t>
            </a:r>
            <a:r>
              <a:rPr lang="en-US" sz="2400" dirty="0" err="1" smtClean="0"/>
              <a:t>Archaebacteria</a:t>
            </a: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</a:t>
            </a:r>
            <a:r>
              <a:rPr lang="en-US" sz="2400" dirty="0" err="1" smtClean="0"/>
              <a:t>Protista</a:t>
            </a: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Fungi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</a:t>
            </a:r>
            <a:r>
              <a:rPr lang="en-US" sz="2400" dirty="0" err="1" smtClean="0"/>
              <a:t>Plantae</a:t>
            </a: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smtClean="0"/>
              <a:t>Kingdom </a:t>
            </a:r>
            <a:r>
              <a:rPr lang="en-US" sz="2400" dirty="0" err="1" smtClean="0"/>
              <a:t>Animalia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Eubacteria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Bacteria can live in many places on earth, inhabiting a wide variety of habitats, including other organisms</a:t>
            </a:r>
          </a:p>
          <a:p>
            <a:pPr eaLnBrk="1" hangingPunct="1">
              <a:defRPr/>
            </a:pPr>
            <a:r>
              <a:rPr lang="en-US" dirty="0" smtClean="0"/>
              <a:t>Unicellular</a:t>
            </a:r>
          </a:p>
          <a:p>
            <a:pPr eaLnBrk="1" hangingPunct="1">
              <a:defRPr/>
            </a:pPr>
            <a:r>
              <a:rPr lang="en-US" dirty="0" smtClean="0"/>
              <a:t>Prokaryotic</a:t>
            </a:r>
          </a:p>
          <a:p>
            <a:pPr eaLnBrk="1" hangingPunct="1">
              <a:defRPr/>
            </a:pPr>
            <a:r>
              <a:rPr lang="en-US" dirty="0" smtClean="0"/>
              <a:t>Autotrophic or heterotrophic</a:t>
            </a:r>
          </a:p>
          <a:p>
            <a:pPr eaLnBrk="1" hangingPunct="1">
              <a:defRPr/>
            </a:pPr>
            <a:r>
              <a:rPr lang="en-US" dirty="0" smtClean="0"/>
              <a:t>Thick cells walls with </a:t>
            </a:r>
            <a:r>
              <a:rPr lang="en-US" dirty="0" err="1" smtClean="0"/>
              <a:t>peptidoglycan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Eubacteria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Bacteria come in different shapes, such as round, spiral and rod-shaped.</a:t>
            </a:r>
          </a:p>
        </p:txBody>
      </p:sp>
      <p:pic>
        <p:nvPicPr>
          <p:cNvPr id="9221" name="Picture 5" descr="stap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581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Eubacteria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Bacteria can cause a wide variety of diseases, such as strep throat, food poisoning and the Black Death (bubonic plague of the Middle Ages)</a:t>
            </a:r>
          </a:p>
        </p:txBody>
      </p:sp>
      <p:pic>
        <p:nvPicPr>
          <p:cNvPr id="10244" name="Picture 6" descr="Illustration of the Black Death from the Toggenburg Bible (1411).">
            <a:hlinkClick r:id="rId2" tooltip="Illustration of the Black Death from the Toggenburg Bible (1411)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24200"/>
            <a:ext cx="40195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Kingdom Eubacteria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Bacteria also play an important role in decomposition, nitrogen fixation and human digestion (</a:t>
            </a:r>
            <a:r>
              <a:rPr lang="en-US" sz="2800" u="sng" dirty="0" smtClean="0"/>
              <a:t>E. coli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1268" name="Picture 6" descr="Soybean root nodules, each containing billions of Bradyrhizobium bacteria">
            <a:hlinkClick r:id="rId2" tooltip="Soybean root nodules, each containing billions of Bradyrhizobium bacter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238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Soybean root containing billions of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37FB2067671478CE96F1AF15A2479" ma:contentTypeVersion="1" ma:contentTypeDescription="Create a new document." ma:contentTypeScope="" ma:versionID="7db83889368e94d953b5aae5ac3872d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D8264E-7182-4B39-9B53-50A95292A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16C50-5131-4087-B42B-7EE4830AE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F0745B6-B2EF-4E06-A284-5AA59418024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375</TotalTime>
  <Words>398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Times New Roman</vt:lpstr>
      <vt:lpstr>Slit</vt:lpstr>
      <vt:lpstr>Overview of the  Six Kingdoms</vt:lpstr>
      <vt:lpstr>Vocabulary</vt:lpstr>
      <vt:lpstr>Vocabulary</vt:lpstr>
      <vt:lpstr>Vocabulary</vt:lpstr>
      <vt:lpstr>List of the Six Kingdoms</vt:lpstr>
      <vt:lpstr>Kingdom Eubacteria</vt:lpstr>
      <vt:lpstr>Kingdom Eubacteria</vt:lpstr>
      <vt:lpstr>Kingdom Eubacteria</vt:lpstr>
      <vt:lpstr>Kingdom Eubacteria</vt:lpstr>
      <vt:lpstr>Kingdom Archaebacteria</vt:lpstr>
      <vt:lpstr>Kingdom Archaebacteria</vt:lpstr>
      <vt:lpstr>Kingdom Archaebacteria</vt:lpstr>
      <vt:lpstr>Kingdom Archaebacteria</vt:lpstr>
      <vt:lpstr>Kingdom Protista</vt:lpstr>
      <vt:lpstr>Kingdom Protista</vt:lpstr>
      <vt:lpstr>Kingdom Fungi</vt:lpstr>
      <vt:lpstr>Kingdom Fungi</vt:lpstr>
      <vt:lpstr>Kingdom Plantae</vt:lpstr>
      <vt:lpstr>Kingdom Plantae</vt:lpstr>
      <vt:lpstr>Kingdom Animalia</vt:lpstr>
      <vt:lpstr>Kingdom Animalia</vt:lpstr>
    </vt:vector>
  </TitlesOfParts>
  <Company>Hoover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 Six Kingdoms</dc:title>
  <dc:creator>Jean Gillespie</dc:creator>
  <cp:lastModifiedBy>dmonacopetro</cp:lastModifiedBy>
  <cp:revision>7</cp:revision>
  <dcterms:created xsi:type="dcterms:W3CDTF">2006-08-17T18:07:21Z</dcterms:created>
  <dcterms:modified xsi:type="dcterms:W3CDTF">2012-12-17T13:28:48Z</dcterms:modified>
</cp:coreProperties>
</file>