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 id="261" r:id="rId7"/>
    <p:sldId id="269"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CD7"/>
    <a:srgbClr val="F5D9ED"/>
    <a:srgbClr val="008000"/>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660"/>
  </p:normalViewPr>
  <p:slideViewPr>
    <p:cSldViewPr>
      <p:cViewPr varScale="1">
        <p:scale>
          <a:sx n="88" d="100"/>
          <a:sy n="88" d="100"/>
        </p:scale>
        <p:origin x="-10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A6EFD3-3BD8-4BF1-8F70-0D2F4F0544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6EFD3-3BD8-4BF1-8F70-0D2F4F0544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8" name="Slide Number Placeholder 7"/>
          <p:cNvSpPr>
            <a:spLocks noGrp="1"/>
          </p:cNvSpPr>
          <p:nvPr>
            <p:ph type="sldNum" sz="quarter" idx="11"/>
          </p:nvPr>
        </p:nvSpPr>
        <p:spPr/>
        <p:txBody>
          <a:bodyPr/>
          <a:lstStyle/>
          <a:p>
            <a:fld id="{8CA6EFD3-3BD8-4BF1-8F70-0D2F4F0544D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6C9206-C433-44F8-8EB5-0656F44EA27E}" type="datetimeFigureOut">
              <a:rPr lang="en-US" smtClean="0"/>
              <a:pPr/>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B6C9206-C433-44F8-8EB5-0656F44EA27E}" type="datetimeFigureOut">
              <a:rPr lang="en-US" smtClean="0"/>
              <a:pPr/>
              <a:t>12/13/2013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6EFD3-3BD8-4BF1-8F70-0D2F4F0544D0}" type="slidenum">
              <a:rPr lang="en-US" smtClean="0"/>
              <a:pPr/>
              <a:t>‹#›</a:t>
            </a:fld>
            <a:endParaRPr lang="en-US"/>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B6C9206-C433-44F8-8EB5-0656F44EA27E}" type="datetimeFigureOut">
              <a:rPr lang="en-US" smtClean="0"/>
              <a:pPr/>
              <a:t>12/13/2013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CA6EFD3-3BD8-4BF1-8F70-0D2F4F0544D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p:newsflash/>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jeffreydach.com/2008/06/26/saving-tim-russert-and-george-carlin-by-jeffrey-dach-md.aspx" TargetMode="External"/><Relationship Id="rId3" Type="http://schemas.openxmlformats.org/officeDocument/2006/relationships/hyperlink" Target="http://www.webmd.com/a-to-z-guides/hypothyroidism-what-happens" TargetMode="External"/><Relationship Id="rId7" Type="http://schemas.openxmlformats.org/officeDocument/2006/relationships/hyperlink" Target="http://www.endocrineweb.com/conditions/hypothyroidism/hypothyroidism-facts-tipshttp:/" TargetMode="External"/><Relationship Id="rId2" Type="http://schemas.openxmlformats.org/officeDocument/2006/relationships/hyperlink" Target="http://www.mayoclinic.com/health/hypothyroidism/DS00353/DSECTION=symptoms" TargetMode="External"/><Relationship Id="rId1" Type="http://schemas.openxmlformats.org/officeDocument/2006/relationships/slideLayout" Target="../slideLayouts/slideLayout2.xml"/><Relationship Id="rId6" Type="http://schemas.openxmlformats.org/officeDocument/2006/relationships/hyperlink" Target="http://learn.genetics.utah.edu/content/disorders/whataregd/hypothyroidism/index.html" TargetMode="External"/><Relationship Id="rId5" Type="http://schemas.openxmlformats.org/officeDocument/2006/relationships/hyperlink" Target="http://netdna.celebritytoob.com/wp-content/uploads/2013/09/A41.jpg" TargetMode="External"/><Relationship Id="rId4" Type="http://schemas.openxmlformats.org/officeDocument/2006/relationships/hyperlink" Target="http://www.blueskymd.com/wp-content/uploads/2013/08/symptoms-of-hypothyroidism-in-women.jpg" TargetMode="External"/><Relationship Id="rId9" Type="http://schemas.openxmlformats.org/officeDocument/2006/relationships/hyperlink" Target="http://hypothyroidmom.com/wp-content/uploads/2012/10/Benjamin-copy-e1351093185119.jpg"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gency FB" pitchFamily="34" charset="0"/>
              </a:rPr>
              <a:t>HYPOTHYROIDISM</a:t>
            </a:r>
            <a:endParaRPr lang="en-US" dirty="0">
              <a:latin typeface="Agency FB" pitchFamily="34" charset="0"/>
            </a:endParaRPr>
          </a:p>
        </p:txBody>
      </p:sp>
      <p:sp>
        <p:nvSpPr>
          <p:cNvPr id="3" name="Subtitle 2"/>
          <p:cNvSpPr>
            <a:spLocks noGrp="1"/>
          </p:cNvSpPr>
          <p:nvPr>
            <p:ph type="subTitle" idx="1"/>
          </p:nvPr>
        </p:nvSpPr>
        <p:spPr/>
        <p:txBody>
          <a:bodyPr/>
          <a:lstStyle/>
          <a:p>
            <a:r>
              <a:rPr lang="en-US" dirty="0" smtClean="0">
                <a:solidFill>
                  <a:schemeClr val="tx1">
                    <a:lumMod val="95000"/>
                    <a:lumOff val="5000"/>
                  </a:schemeClr>
                </a:solidFill>
              </a:rPr>
              <a:t>By Anthony James</a:t>
            </a:r>
          </a:p>
          <a:p>
            <a:endParaRPr lang="en-US" dirty="0">
              <a:solidFill>
                <a:schemeClr val="tx1">
                  <a:lumMod val="95000"/>
                  <a:lumOff val="5000"/>
                </a:schemeClr>
              </a:solidFill>
            </a:endParaRPr>
          </a:p>
        </p:txBody>
      </p:sp>
      <p:pic>
        <p:nvPicPr>
          <p:cNvPr id="222210" name="Picture 2" descr="http://www.blueskymd.com/wp-content/uploads/2013/08/symptoms-of-hypothyroidism-in-women.jpg"/>
          <p:cNvPicPr>
            <a:picLocks noChangeAspect="1" noChangeArrowheads="1"/>
          </p:cNvPicPr>
          <p:nvPr/>
        </p:nvPicPr>
        <p:blipFill>
          <a:blip r:embed="rId2" cstate="print"/>
          <a:srcRect/>
          <a:stretch>
            <a:fillRect/>
          </a:stretch>
        </p:blipFill>
        <p:spPr bwMode="auto">
          <a:xfrm>
            <a:off x="304800" y="3962400"/>
            <a:ext cx="3733800" cy="2743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222212" name="Picture 4" descr="http://netdna.celebritytoob.com/wp-content/uploads/2013/09/A41.jpg"/>
          <p:cNvPicPr>
            <a:picLocks noChangeAspect="1" noChangeArrowheads="1"/>
          </p:cNvPicPr>
          <p:nvPr/>
        </p:nvPicPr>
        <p:blipFill>
          <a:blip r:embed="rId3" cstate="print"/>
          <a:srcRect/>
          <a:stretch>
            <a:fillRect/>
          </a:stretch>
        </p:blipFill>
        <p:spPr bwMode="auto">
          <a:xfrm flipV="1">
            <a:off x="-990600" y="609600"/>
            <a:ext cx="245533" cy="15240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22214" name="Picture 6" descr="http://learn.genetics.utah.edu/content/disorders/whataregd/hypothyroidism/images/genelocations.jpg"/>
          <p:cNvPicPr>
            <a:picLocks noChangeAspect="1" noChangeArrowheads="1"/>
          </p:cNvPicPr>
          <p:nvPr/>
        </p:nvPicPr>
        <p:blipFill>
          <a:blip r:embed="rId4" cstate="print"/>
          <a:srcRect/>
          <a:stretch>
            <a:fillRect/>
          </a:stretch>
        </p:blipFill>
        <p:spPr bwMode="auto">
          <a:xfrm>
            <a:off x="7315200" y="609600"/>
            <a:ext cx="1143000" cy="5638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194" name="Picture 2" descr="http://hypothyroidmom.com/wp-content/uploads/2012/10/Benjamin-copy-e1351093185119.jpg"/>
          <p:cNvPicPr>
            <a:picLocks noChangeAspect="1" noChangeArrowheads="1"/>
          </p:cNvPicPr>
          <p:nvPr/>
        </p:nvPicPr>
        <p:blipFill>
          <a:blip r:embed="rId5" cstate="print"/>
          <a:srcRect/>
          <a:stretch>
            <a:fillRect/>
          </a:stretch>
        </p:blipFill>
        <p:spPr bwMode="auto">
          <a:xfrm>
            <a:off x="228600" y="228600"/>
            <a:ext cx="4606549" cy="304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			</a:t>
            </a:r>
            <a:r>
              <a:rPr lang="en-US" dirty="0" smtClean="0">
                <a:solidFill>
                  <a:srgbClr val="00B0F0"/>
                </a:solidFill>
              </a:rPr>
              <a:t>Symptoms </a:t>
            </a:r>
            <a:endParaRPr lang="en-US" dirty="0">
              <a:solidFill>
                <a:srgbClr val="00B0F0"/>
              </a:solidFill>
            </a:endParaRPr>
          </a:p>
        </p:txBody>
      </p:sp>
      <p:sp>
        <p:nvSpPr>
          <p:cNvPr id="3" name="Content Placeholder 2"/>
          <p:cNvSpPr>
            <a:spLocks noGrp="1"/>
          </p:cNvSpPr>
          <p:nvPr>
            <p:ph idx="1"/>
          </p:nvPr>
        </p:nvSpPr>
        <p:spPr>
          <a:xfrm>
            <a:off x="0" y="1219200"/>
            <a:ext cx="9144000" cy="5638800"/>
          </a:xfrm>
        </p:spPr>
        <p:txBody>
          <a:bodyPr>
            <a:normAutofit fontScale="77500" lnSpcReduction="20000"/>
          </a:bodyPr>
          <a:lstStyle/>
          <a:p>
            <a:r>
              <a:rPr lang="en-US" sz="3100" dirty="0" smtClean="0">
                <a:solidFill>
                  <a:srgbClr val="00B0F0"/>
                </a:solidFill>
              </a:rPr>
              <a:t>Fatigue, Pain, stiffness or swelling in your joints</a:t>
            </a:r>
          </a:p>
          <a:p>
            <a:r>
              <a:rPr lang="en-US" sz="3100" dirty="0" smtClean="0">
                <a:solidFill>
                  <a:srgbClr val="00B0F0"/>
                </a:solidFill>
              </a:rPr>
              <a:t>Heavier than normal or irregular menstrual periods</a:t>
            </a:r>
          </a:p>
          <a:p>
            <a:r>
              <a:rPr lang="en-US" sz="3100" dirty="0" smtClean="0">
                <a:solidFill>
                  <a:srgbClr val="00B0F0"/>
                </a:solidFill>
              </a:rPr>
              <a:t>Thinning hair,</a:t>
            </a:r>
          </a:p>
          <a:p>
            <a:r>
              <a:rPr lang="en-US" sz="3100" dirty="0" smtClean="0">
                <a:solidFill>
                  <a:srgbClr val="00B0F0"/>
                </a:solidFill>
              </a:rPr>
              <a:t>Slowed heart rate</a:t>
            </a:r>
          </a:p>
          <a:p>
            <a:r>
              <a:rPr lang="en-US" sz="3100" dirty="0" smtClean="0">
                <a:solidFill>
                  <a:srgbClr val="00B0F0"/>
                </a:solidFill>
              </a:rPr>
              <a:t>Depression</a:t>
            </a:r>
          </a:p>
          <a:p>
            <a:r>
              <a:rPr lang="en-US" sz="3100" dirty="0" smtClean="0">
                <a:solidFill>
                  <a:srgbClr val="00B0F0"/>
                </a:solidFill>
              </a:rPr>
              <a:t>Impaired memory</a:t>
            </a:r>
          </a:p>
          <a:p>
            <a:r>
              <a:rPr lang="en-US" sz="3100" dirty="0" smtClean="0">
                <a:solidFill>
                  <a:srgbClr val="00B0F0"/>
                </a:solidFill>
              </a:rPr>
              <a:t>Increased sensitivity to cold,</a:t>
            </a:r>
          </a:p>
          <a:p>
            <a:r>
              <a:rPr lang="en-US" sz="3100" dirty="0" smtClean="0">
                <a:solidFill>
                  <a:srgbClr val="00B0F0"/>
                </a:solidFill>
              </a:rPr>
              <a:t>Constipation,</a:t>
            </a:r>
          </a:p>
          <a:p>
            <a:r>
              <a:rPr lang="en-US" sz="3100" dirty="0" smtClean="0">
                <a:solidFill>
                  <a:srgbClr val="00B0F0"/>
                </a:solidFill>
              </a:rPr>
              <a:t>Dry skin,</a:t>
            </a:r>
          </a:p>
          <a:p>
            <a:r>
              <a:rPr lang="en-US" sz="3100" dirty="0" smtClean="0">
                <a:solidFill>
                  <a:srgbClr val="00B0F0"/>
                </a:solidFill>
              </a:rPr>
              <a:t>Unexplained weight gain,</a:t>
            </a:r>
          </a:p>
          <a:p>
            <a:r>
              <a:rPr lang="en-US" sz="3100" dirty="0" smtClean="0">
                <a:solidFill>
                  <a:srgbClr val="00B0F0"/>
                </a:solidFill>
              </a:rPr>
              <a:t>Puffy face,</a:t>
            </a:r>
          </a:p>
          <a:p>
            <a:r>
              <a:rPr lang="en-US" sz="3100" dirty="0" smtClean="0">
                <a:solidFill>
                  <a:srgbClr val="00B0F0"/>
                </a:solidFill>
              </a:rPr>
              <a:t>Hoarseness,</a:t>
            </a:r>
          </a:p>
          <a:p>
            <a:r>
              <a:rPr lang="en-US" sz="3100" dirty="0" smtClean="0">
                <a:solidFill>
                  <a:srgbClr val="00B0F0"/>
                </a:solidFill>
              </a:rPr>
              <a:t>Muscle weakness,</a:t>
            </a:r>
          </a:p>
          <a:p>
            <a:r>
              <a:rPr lang="en-US" sz="3100" dirty="0" smtClean="0">
                <a:solidFill>
                  <a:srgbClr val="00B0F0"/>
                </a:solidFill>
              </a:rPr>
              <a:t>Elevated blood cholesterol level,</a:t>
            </a:r>
          </a:p>
          <a:p>
            <a:r>
              <a:rPr lang="en-US" sz="3100" dirty="0" smtClean="0">
                <a:solidFill>
                  <a:srgbClr val="00B0F0"/>
                </a:solidFill>
              </a:rPr>
              <a:t>Muscle aches, tenderness and stiffness,</a:t>
            </a:r>
          </a:p>
          <a:p>
            <a:endParaRPr lang="en-US" dirty="0" smtClean="0">
              <a:solidFill>
                <a:srgbClr val="00B0F0"/>
              </a:solidFill>
            </a:endParaRPr>
          </a:p>
          <a:p>
            <a:pPr>
              <a:buNone/>
            </a:pPr>
            <a:endParaRPr lang="en-US" dirty="0">
              <a:solidFill>
                <a:srgbClr val="00B0F0"/>
              </a:solidFill>
            </a:endParaRP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467600" cy="457200"/>
          </a:xfrm>
        </p:spPr>
        <p:txBody>
          <a:bodyPr>
            <a:normAutofit fontScale="90000"/>
          </a:bodyPr>
          <a:lstStyle/>
          <a:p>
            <a:r>
              <a:rPr lang="en-US" dirty="0" smtClean="0"/>
              <a:t>  </a:t>
            </a:r>
            <a:r>
              <a:rPr lang="en-US" dirty="0" smtClean="0">
                <a:solidFill>
                  <a:srgbClr val="92D050"/>
                </a:solidFill>
              </a:rPr>
              <a:t>What happens when you have it</a:t>
            </a:r>
            <a:endParaRPr lang="en-US" dirty="0">
              <a:solidFill>
                <a:srgbClr val="92D05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92D050"/>
                </a:solidFill>
              </a:rPr>
              <a:t>Although rare , hypothyroidism can occur in infants or children </a:t>
            </a:r>
            <a:r>
              <a:rPr lang="en-US" dirty="0" smtClean="0"/>
              <a:t>.</a:t>
            </a:r>
            <a:r>
              <a:rPr lang="en-US" dirty="0" smtClean="0">
                <a:solidFill>
                  <a:srgbClr val="92D050"/>
                </a:solidFill>
              </a:rPr>
              <a:t>If hypothyroidism is treated within the first month of life, a child will grow and develop normally. Untreated hypothyroidism in infants can cause brain damage, leading to intellectual disability. In the United States, all children are tested for hypothyroidism at birth.</a:t>
            </a:r>
            <a:endParaRPr lang="en-US" dirty="0">
              <a:solidFill>
                <a:srgbClr val="92D050"/>
              </a:solidFill>
            </a:endParaRP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       	How do you get it</a:t>
            </a:r>
            <a:endParaRPr lang="en-US" dirty="0">
              <a:solidFill>
                <a:srgbClr val="0070C0"/>
              </a:solidFill>
            </a:endParaRPr>
          </a:p>
        </p:txBody>
      </p:sp>
      <p:sp>
        <p:nvSpPr>
          <p:cNvPr id="3" name="Content Placeholder 2"/>
          <p:cNvSpPr>
            <a:spLocks noGrp="1"/>
          </p:cNvSpPr>
          <p:nvPr>
            <p:ph idx="1"/>
          </p:nvPr>
        </p:nvSpPr>
        <p:spPr/>
        <p:txBody>
          <a:bodyPr>
            <a:noAutofit/>
          </a:bodyPr>
          <a:lstStyle/>
          <a:p>
            <a:r>
              <a:rPr lang="en-US" sz="3600" dirty="0" smtClean="0">
                <a:solidFill>
                  <a:srgbClr val="0070C0"/>
                </a:solidFill>
              </a:rPr>
              <a:t>Hypothyroidism may be caused by 1) an autoimmune disease that attacks the thyroid gland, 2) surgery or radiation to treat thyroid cancer and other conditions, or 3) rare and random genetic events in which a mutation is acquired during early development.</a:t>
            </a:r>
            <a:endParaRPr lang="en-US" sz="3600" dirty="0">
              <a:solidFill>
                <a:srgbClr val="0070C0"/>
              </a:solidFill>
            </a:endParaRP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How is it treated or diagnosed</a:t>
            </a:r>
            <a:endParaRPr lang="en-US" dirty="0">
              <a:solidFill>
                <a:schemeClr val="accent2">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2">
                    <a:lumMod val="60000"/>
                    <a:lumOff val="40000"/>
                  </a:schemeClr>
                </a:solidFill>
              </a:rPr>
              <a:t>Hormone replacement therapy: people with hypothyroidism must take a synthetic form of thyroid hormone every day to reduce their symptoms. Babies are normally screened for hypothyroidism 24 hours after birth. A tiny sample of blood taken from the baby's heel is tested for low thyroid hormone levels or high thyroid-stimulating hormone (TSH) levels.</a:t>
            </a:r>
            <a:endParaRPr lang="en-US" dirty="0">
              <a:solidFill>
                <a:schemeClr val="accent2">
                  <a:lumMod val="60000"/>
                  <a:lumOff val="40000"/>
                </a:schemeClr>
              </a:solidFill>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7C80"/>
                </a:solidFill>
              </a:rPr>
              <a:t>     </a:t>
            </a:r>
            <a:r>
              <a:rPr lang="en-US" dirty="0" smtClean="0">
                <a:solidFill>
                  <a:srgbClr val="008000"/>
                </a:solidFill>
              </a:rPr>
              <a:t>Interesting Facts </a:t>
            </a:r>
            <a:endParaRPr lang="en-US" dirty="0">
              <a:solidFill>
                <a:srgbClr val="008000"/>
              </a:solidFill>
            </a:endParaRPr>
          </a:p>
        </p:txBody>
      </p:sp>
      <p:sp>
        <p:nvSpPr>
          <p:cNvPr id="3" name="Content Placeholder 2"/>
          <p:cNvSpPr>
            <a:spLocks noGrp="1"/>
          </p:cNvSpPr>
          <p:nvPr>
            <p:ph idx="1"/>
          </p:nvPr>
        </p:nvSpPr>
        <p:spPr/>
        <p:txBody>
          <a:bodyPr/>
          <a:lstStyle/>
          <a:p>
            <a:r>
              <a:rPr lang="en-US" dirty="0" smtClean="0">
                <a:solidFill>
                  <a:srgbClr val="008000"/>
                </a:solidFill>
              </a:rPr>
              <a:t>Hypothyroidism is an underactive thyroid gland is the most common thyroid disorder</a:t>
            </a:r>
          </a:p>
          <a:p>
            <a:r>
              <a:rPr lang="en-US" dirty="0" smtClean="0">
                <a:solidFill>
                  <a:srgbClr val="008000"/>
                </a:solidFill>
              </a:rPr>
              <a:t>Women over 50 are particularly susceptible to developing hypothyroidism.</a:t>
            </a:r>
          </a:p>
          <a:p>
            <a:r>
              <a:rPr lang="en-US" dirty="0" smtClean="0">
                <a:solidFill>
                  <a:srgbClr val="008000"/>
                </a:solidFill>
              </a:rPr>
              <a:t>There is no definitive way to prevent hypothyroidism</a:t>
            </a:r>
            <a:r>
              <a:rPr lang="en-US" dirty="0" smtClean="0"/>
              <a:t>.</a:t>
            </a:r>
          </a:p>
          <a:p>
            <a:endParaRPr lang="en-US" dirty="0" smtClean="0"/>
          </a:p>
          <a:p>
            <a:endParaRPr lang="en-US" dirty="0">
              <a:solidFill>
                <a:srgbClr val="008000"/>
              </a:solidFill>
            </a:endParaRPr>
          </a:p>
        </p:txBody>
      </p:sp>
    </p:spTree>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B0F0"/>
                </a:solidFill>
              </a:rPr>
              <a:t>	Websites</a:t>
            </a:r>
            <a:endParaRPr lang="en-US" dirty="0">
              <a:solidFill>
                <a:srgbClr val="00B0F0"/>
              </a:solidFill>
            </a:endParaRPr>
          </a:p>
        </p:txBody>
      </p:sp>
      <p:sp>
        <p:nvSpPr>
          <p:cNvPr id="3" name="Content Placeholder 2"/>
          <p:cNvSpPr>
            <a:spLocks noGrp="1"/>
          </p:cNvSpPr>
          <p:nvPr>
            <p:ph idx="1"/>
          </p:nvPr>
        </p:nvSpPr>
        <p:spPr>
          <a:xfrm>
            <a:off x="0" y="1447800"/>
            <a:ext cx="9144000" cy="5410200"/>
          </a:xfrm>
        </p:spPr>
        <p:txBody>
          <a:bodyPr>
            <a:normAutofit fontScale="92500"/>
          </a:bodyPr>
          <a:lstStyle/>
          <a:p>
            <a:r>
              <a:rPr lang="en-US" sz="2400" dirty="0" smtClean="0">
                <a:hlinkClick r:id="rId2"/>
              </a:rPr>
              <a:t>http://www.mayoclinic.com/health/hypothyroidism/DS00353/DSECTION=symptoms</a:t>
            </a:r>
            <a:endParaRPr lang="en-US" sz="2400" dirty="0" smtClean="0"/>
          </a:p>
          <a:p>
            <a:r>
              <a:rPr lang="en-US" sz="2400" dirty="0" smtClean="0">
                <a:hlinkClick r:id="rId3"/>
              </a:rPr>
              <a:t>http://www.webmd.com/a-to-z-guides/hypothyroidism-what-happens</a:t>
            </a:r>
            <a:endParaRPr lang="en-US" sz="2400" dirty="0" smtClean="0"/>
          </a:p>
          <a:p>
            <a:r>
              <a:rPr lang="en-US" sz="2400" dirty="0" smtClean="0">
                <a:hlinkClick r:id="rId4"/>
              </a:rPr>
              <a:t>http://www.blueskymd.com/wp-content/uploads/2013/08/symptoms-of-hypothyroidism-in-women.jpg</a:t>
            </a:r>
            <a:endParaRPr lang="en-US" sz="2400" dirty="0" smtClean="0"/>
          </a:p>
          <a:p>
            <a:r>
              <a:rPr lang="en-US" sz="2400" dirty="0" smtClean="0">
                <a:hlinkClick r:id="rId5"/>
              </a:rPr>
              <a:t>http://netdna.celebritytoob.com/wp-content/uploads/2013/09/A41.jpg</a:t>
            </a:r>
            <a:endParaRPr lang="en-US" sz="2400" dirty="0" smtClean="0"/>
          </a:p>
          <a:p>
            <a:r>
              <a:rPr lang="en-US" sz="2400" dirty="0" smtClean="0">
                <a:hlinkClick r:id="rId6"/>
              </a:rPr>
              <a:t>http://learn.genetics.utah.edu/content/disorders/whataregd/hypothyroidism/index.html</a:t>
            </a:r>
            <a:endParaRPr lang="en-US" sz="2400" dirty="0" smtClean="0"/>
          </a:p>
          <a:p>
            <a:r>
              <a:rPr lang="en-US" sz="2400" dirty="0" smtClean="0">
                <a:hlinkClick r:id="rId7"/>
              </a:rPr>
              <a:t>http://</a:t>
            </a:r>
            <a:r>
              <a:rPr lang="en-US" sz="2400" dirty="0" smtClean="0">
                <a:hlinkClick r:id="rId7"/>
              </a:rPr>
              <a:t>www.endocrineweb.com/conditions/hypothyroidism/hypothyroidism-facts-tips</a:t>
            </a:r>
            <a:r>
              <a:rPr lang="en-US" sz="2400" dirty="0" smtClean="0">
                <a:hlinkClick r:id="rId7"/>
              </a:rPr>
              <a:t>http</a:t>
            </a:r>
            <a:r>
              <a:rPr lang="en-US" sz="2400" dirty="0" smtClean="0">
                <a:hlinkClick r:id="rId7"/>
              </a:rPr>
              <a:t>://</a:t>
            </a:r>
            <a:endParaRPr lang="en-US" sz="2400" dirty="0" smtClean="0">
              <a:hlinkClick r:id="rId8"/>
            </a:endParaRPr>
          </a:p>
          <a:p>
            <a:r>
              <a:rPr lang="en-US" sz="2400" dirty="0" smtClean="0">
                <a:hlinkClick r:id="rId8"/>
              </a:rPr>
              <a:t>jeffreydach.com/2008/06/26/saving-tim-russert-and-george-carlin-by-jeffrey-dach-md.aspx</a:t>
            </a:r>
            <a:endParaRPr lang="en-US" sz="2400" dirty="0" smtClean="0"/>
          </a:p>
          <a:p>
            <a:r>
              <a:rPr lang="en-US" sz="2000" dirty="0" smtClean="0">
                <a:hlinkClick r:id="rId9"/>
              </a:rPr>
              <a:t>http://hypothyroidmom.com/wp-content/uploads/2012/10/Benjamin-copy-e1351093185119.jpg</a:t>
            </a:r>
            <a:endParaRPr lang="en-US" sz="2400" dirty="0"/>
          </a:p>
        </p:txBody>
      </p:sp>
    </p:spTree>
  </p:cSld>
  <p:clrMapOvr>
    <a:masterClrMapping/>
  </p:clrMapOvr>
  <p:transition>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7ECD7"/>
                </a:solidFill>
              </a:rPr>
              <a:t>Before and After</a:t>
            </a:r>
            <a:endParaRPr lang="en-US" dirty="0">
              <a:solidFill>
                <a:srgbClr val="F7ECD7"/>
              </a:solidFill>
            </a:endParaRPr>
          </a:p>
        </p:txBody>
      </p:sp>
      <p:sp>
        <p:nvSpPr>
          <p:cNvPr id="3" name="Content Placeholder 2"/>
          <p:cNvSpPr>
            <a:spLocks noGrp="1"/>
          </p:cNvSpPr>
          <p:nvPr>
            <p:ph idx="1"/>
          </p:nvPr>
        </p:nvSpPr>
        <p:spPr/>
        <p:txBody>
          <a:bodyPr>
            <a:normAutofit/>
          </a:bodyPr>
          <a:lstStyle/>
          <a:p>
            <a:r>
              <a:rPr lang="en-US" sz="2000" dirty="0" smtClean="0">
                <a:solidFill>
                  <a:srgbClr val="F7ECD7"/>
                </a:solidFill>
              </a:rPr>
              <a:t>This a before and after of someone who had hypothyroidism</a:t>
            </a:r>
            <a:endParaRPr lang="en-US" sz="2000" dirty="0">
              <a:solidFill>
                <a:srgbClr val="F7ECD7"/>
              </a:solidFill>
            </a:endParaRPr>
          </a:p>
        </p:txBody>
      </p:sp>
      <p:pic>
        <p:nvPicPr>
          <p:cNvPr id="1026" name="Picture 2" descr="http://images.quickblogcast.com/80618-70584/Hypothyroidism2.jpg"/>
          <p:cNvPicPr>
            <a:picLocks noChangeAspect="1" noChangeArrowheads="1"/>
          </p:cNvPicPr>
          <p:nvPr/>
        </p:nvPicPr>
        <p:blipFill>
          <a:blip r:embed="rId2" cstate="print"/>
          <a:srcRect/>
          <a:stretch>
            <a:fillRect/>
          </a:stretch>
        </p:blipFill>
        <p:spPr bwMode="auto">
          <a:xfrm>
            <a:off x="533400" y="2133600"/>
            <a:ext cx="7391400" cy="4038599"/>
          </a:xfrm>
          <a:prstGeom prst="rect">
            <a:avLst/>
          </a:prstGeom>
          <a:noFill/>
        </p:spPr>
      </p:pic>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309</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HYPOTHYROIDISM</vt:lpstr>
      <vt:lpstr>   Symptoms </vt:lpstr>
      <vt:lpstr>  What happens when you have it</vt:lpstr>
      <vt:lpstr>        How do you get it</vt:lpstr>
      <vt:lpstr>How is it treated or diagnosed</vt:lpstr>
      <vt:lpstr>          Interesting Facts </vt:lpstr>
      <vt:lpstr>   Websites</vt:lpstr>
      <vt:lpstr>  Before and After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HYPOTHYROIDISM</dc:title>
  <dc:creator>user</dc:creator>
  <cp:lastModifiedBy>user</cp:lastModifiedBy>
  <cp:revision>16</cp:revision>
  <dcterms:created xsi:type="dcterms:W3CDTF">2013-12-12T14:54:12Z</dcterms:created>
  <dcterms:modified xsi:type="dcterms:W3CDTF">2013-12-13T17:54:57Z</dcterms:modified>
</cp:coreProperties>
</file>