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media/audio11.bin" ContentType="audio/unknown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media/audio8.bin" ContentType="audio/unknown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media/audio6.bin" ContentType="audio/unknown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media/audio4.bin" ContentType="audio/unknown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media/audio9.bin" ContentType="audio/unknown"/>
  <Override PartName="/ppt/media/audio10.bin" ContentType="audio/unknown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media/audio7.bin" ContentType="audio/unknown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media/audio5.bin" ContentType="audio/unknown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media/audio3.bin" ContentType="audio/unknown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882" autoAdjust="0"/>
    <p:restoredTop sz="94660"/>
  </p:normalViewPr>
  <p:slideViewPr>
    <p:cSldViewPr>
      <p:cViewPr varScale="1">
        <p:scale>
          <a:sx n="86" d="100"/>
          <a:sy n="86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94A9D8-F3D4-4D25-AF98-65176316303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C6209E-74A2-4831-AB7A-00260DD9ED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0.bin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9.bin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Monotype Corsiva" pitchFamily="66" charset="0"/>
              </a:rPr>
              <a:t>Huntington's disease</a:t>
            </a:r>
            <a:endParaRPr lang="en-US" sz="66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Monotype Corsiva" pitchFamily="66" charset="0"/>
              </a:rPr>
              <a:t>By: Kaila Cooper</a:t>
            </a:r>
            <a:endParaRPr lang="en-US" sz="4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Monotype Corsiva" pitchFamily="66" charset="0"/>
              </a:rPr>
              <a:t>Punnett</a:t>
            </a:r>
            <a:r>
              <a:rPr lang="en-US" sz="5400" dirty="0" smtClean="0">
                <a:solidFill>
                  <a:srgbClr val="7030A0"/>
                </a:solidFill>
                <a:latin typeface="Monotype Corsiva" pitchFamily="66" charset="0"/>
              </a:rPr>
              <a:t> square representing Huntington’s Disease</a:t>
            </a:r>
            <a:endParaRPr lang="en-US" sz="5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Content Placeholder 3" descr="punnett-square-huntingtons-disea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981200"/>
            <a:ext cx="5715000" cy="4876800"/>
          </a:xfrm>
        </p:spPr>
      </p:pic>
    </p:spTree>
  </p:cSld>
  <p:clrMapOvr>
    <a:masterClrMapping/>
  </p:clrMapOvr>
  <p:transition spd="slow">
    <p:zoom dir="in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72912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T</a:t>
            </a:r>
            <a:r>
              <a:rPr lang="en-US" sz="9600" dirty="0" smtClean="0">
                <a:solidFill>
                  <a:srgbClr val="FFFF00"/>
                </a:solidFill>
                <a:latin typeface="Monotype Corsiva" pitchFamily="66" charset="0"/>
              </a:rPr>
              <a:t>h</a:t>
            </a:r>
            <a:r>
              <a:rPr lang="en-US" sz="9600" dirty="0" smtClean="0">
                <a:solidFill>
                  <a:srgbClr val="0070C0"/>
                </a:solidFill>
                <a:latin typeface="Monotype Corsiva" pitchFamily="66" charset="0"/>
              </a:rPr>
              <a:t>e</a:t>
            </a:r>
            <a:r>
              <a:rPr lang="en-US" sz="9600" dirty="0" smtClean="0">
                <a:latin typeface="Monotype Corsiva" pitchFamily="66" charset="0"/>
              </a:rPr>
              <a:t> </a:t>
            </a:r>
            <a:r>
              <a:rPr lang="en-US" sz="9600" dirty="0" smtClean="0">
                <a:solidFill>
                  <a:srgbClr val="7030A0"/>
                </a:solidFill>
                <a:latin typeface="Monotype Corsiva" pitchFamily="66" charset="0"/>
              </a:rPr>
              <a:t>E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n</a:t>
            </a:r>
            <a:r>
              <a:rPr lang="en-US" sz="9600" dirty="0" smtClean="0">
                <a:solidFill>
                  <a:srgbClr val="FFFF00"/>
                </a:solidFill>
                <a:latin typeface="Monotype Corsiva" pitchFamily="66" charset="0"/>
              </a:rPr>
              <a:t>d</a:t>
            </a:r>
            <a:r>
              <a:rPr lang="en-US" sz="9600" dirty="0" smtClean="0">
                <a:solidFill>
                  <a:srgbClr val="0070C0"/>
                </a:solidFill>
                <a:latin typeface="Monotype Corsiva" pitchFamily="66" charset="0"/>
              </a:rPr>
              <a:t>!</a:t>
            </a:r>
            <a:r>
              <a:rPr lang="en-US" sz="9600" dirty="0" smtClean="0">
                <a:solidFill>
                  <a:srgbClr val="7030A0"/>
                </a:solidFill>
                <a:latin typeface="Monotype Corsiva" pitchFamily="66" charset="0"/>
              </a:rPr>
              <a:t>!</a:t>
            </a:r>
            <a:r>
              <a:rPr lang="en-US" sz="9600" dirty="0" smtClean="0">
                <a:latin typeface="Monotype Corsiva" pitchFamily="66" charset="0"/>
              </a:rPr>
              <a:t/>
            </a:r>
            <a:br>
              <a:rPr lang="en-US" sz="9600" dirty="0" smtClean="0">
                <a:latin typeface="Monotype Corsiva" pitchFamily="66" charset="0"/>
              </a:rPr>
            </a:br>
            <a:r>
              <a:rPr lang="en-US" sz="9600" dirty="0" smtClean="0">
                <a:latin typeface="Monotype Corsiva" pitchFamily="66" charset="0"/>
              </a:rPr>
              <a:t/>
            </a:r>
            <a:br>
              <a:rPr lang="en-US" sz="9600" dirty="0" smtClean="0">
                <a:latin typeface="Monotype Corsiva" pitchFamily="66" charset="0"/>
              </a:rPr>
            </a:br>
            <a:endParaRPr lang="en-US" sz="9600" dirty="0">
              <a:latin typeface="Monotype Corsiva" pitchFamily="66" charset="0"/>
            </a:endParaRPr>
          </a:p>
        </p:txBody>
      </p:sp>
      <p:sp>
        <p:nvSpPr>
          <p:cNvPr id="3" name="Heart 2"/>
          <p:cNvSpPr/>
          <p:nvPr/>
        </p:nvSpPr>
        <p:spPr>
          <a:xfrm>
            <a:off x="457200" y="1219200"/>
            <a:ext cx="1905000" cy="1676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7391400" y="1524000"/>
            <a:ext cx="1600200" cy="1752600"/>
          </a:xfrm>
          <a:prstGeom prst="smileyFac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&quot;No&quot; Symbol 4"/>
          <p:cNvSpPr/>
          <p:nvPr/>
        </p:nvSpPr>
        <p:spPr>
          <a:xfrm>
            <a:off x="3886200" y="762000"/>
            <a:ext cx="1752600" cy="1524000"/>
          </a:xfrm>
          <a:prstGeom prst="noSmok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un 5"/>
          <p:cNvSpPr/>
          <p:nvPr/>
        </p:nvSpPr>
        <p:spPr>
          <a:xfrm>
            <a:off x="2133600" y="3200400"/>
            <a:ext cx="2057400" cy="1905000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533400" y="4724400"/>
            <a:ext cx="1676400" cy="1828800"/>
          </a:xfrm>
          <a:prstGeom prst="mo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4648200" y="4191000"/>
            <a:ext cx="1905000" cy="2057400"/>
          </a:xfrm>
          <a:prstGeom prst="lightningBol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7239000" y="4495800"/>
            <a:ext cx="1905000" cy="19812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What is it?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Monotype Corsiva" pitchFamily="66" charset="0"/>
              </a:rPr>
              <a:t>Huntington’s Disease s a brain disorder that affects a person’s ability to think, talk, and move. </a:t>
            </a:r>
            <a:endParaRPr lang="en-US" sz="4000" dirty="0">
              <a:latin typeface="Monotype Corsiva" pitchFamily="66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0" y="3810000"/>
            <a:ext cx="2133600" cy="1828800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3657600" y="3200400"/>
            <a:ext cx="1828800" cy="18288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7010400" y="2971800"/>
            <a:ext cx="2133600" cy="1752600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2514600" y="5334000"/>
            <a:ext cx="1524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562600" y="5029200"/>
            <a:ext cx="1295400" cy="1447800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Monotype Corsiva" pitchFamily="66" charset="0"/>
              </a:rPr>
              <a:t>What does this disease do?</a:t>
            </a:r>
            <a:endParaRPr lang="en-US" sz="6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Monotype Corsiva" pitchFamily="66" charset="0"/>
              </a:rPr>
              <a:t>Huntington’s disease destroys cells in the basic ganglia.</a:t>
            </a:r>
          </a:p>
          <a:p>
            <a:r>
              <a:rPr lang="en-US" sz="4000" dirty="0" smtClean="0">
                <a:latin typeface="Monotype Corsiva" pitchFamily="66" charset="0"/>
              </a:rPr>
              <a:t>The ganglia is the part of the brain that controls movement, emotion, and cognitive ability. </a:t>
            </a:r>
            <a:endParaRPr lang="en-US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over dir="l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Monotype Corsiva" pitchFamily="66" charset="0"/>
              </a:rPr>
              <a:t>What is Huntington’s Disease caused by?</a:t>
            </a:r>
            <a:endParaRPr lang="en-US" sz="66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Monotype Corsiva" pitchFamily="66" charset="0"/>
              </a:rPr>
              <a:t>Huntington’s disease is caused  by a mutation in a gene on chromosome 4.</a:t>
            </a:r>
            <a:endParaRPr lang="en-US" sz="4000" dirty="0">
              <a:latin typeface="Monotype Corsiva" pitchFamily="66" charset="0"/>
            </a:endParaRPr>
          </a:p>
        </p:txBody>
      </p:sp>
      <p:sp>
        <p:nvSpPr>
          <p:cNvPr id="4" name="Lightning Bolt 3"/>
          <p:cNvSpPr/>
          <p:nvPr/>
        </p:nvSpPr>
        <p:spPr>
          <a:xfrm>
            <a:off x="228600" y="3200400"/>
            <a:ext cx="2057400" cy="1905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2362200" y="4724400"/>
            <a:ext cx="1905000" cy="1752600"/>
          </a:xfrm>
          <a:prstGeom prst="mo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4800600" y="3429000"/>
            <a:ext cx="1752600" cy="1676400"/>
          </a:xfrm>
          <a:prstGeom prst="noSmoking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7086600" y="4800600"/>
            <a:ext cx="1828800" cy="1752600"/>
          </a:xfrm>
          <a:prstGeom prst="clou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How do you get Huntington’s disease?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Monotype Corsiva" pitchFamily="66" charset="0"/>
              </a:rPr>
              <a:t>Huntington’s disease is inherited in an </a:t>
            </a:r>
            <a:r>
              <a:rPr lang="en-US" sz="4000" dirty="0" err="1" smtClean="0">
                <a:latin typeface="Monotype Corsiva" pitchFamily="66" charset="0"/>
              </a:rPr>
              <a:t>autosomal</a:t>
            </a:r>
            <a:r>
              <a:rPr lang="en-US" sz="4000" dirty="0" smtClean="0">
                <a:latin typeface="Monotype Corsiva" pitchFamily="66" charset="0"/>
              </a:rPr>
              <a:t>  dominant pattern (a pattern of inheritance that requires only one affected parent to have the trait in order to pass it to their offspring).</a:t>
            </a:r>
          </a:p>
          <a:p>
            <a:r>
              <a:rPr lang="en-US" sz="4000" dirty="0" smtClean="0">
                <a:latin typeface="Monotype Corsiva" pitchFamily="66" charset="0"/>
              </a:rPr>
              <a:t>Everyone who inherits the faulty gene will eventually get the disease. </a:t>
            </a:r>
          </a:p>
          <a:p>
            <a:r>
              <a:rPr lang="en-US" sz="4000" dirty="0" smtClean="0">
                <a:latin typeface="Monotype Corsiva" pitchFamily="66" charset="0"/>
              </a:rPr>
              <a:t>A parent with the HD gene has a 50% chance of passing the disease on to their children.</a:t>
            </a:r>
            <a:endParaRPr lang="en-US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7030A0"/>
                </a:solidFill>
                <a:latin typeface="Monotype Corsiva" pitchFamily="66" charset="0"/>
              </a:rPr>
              <a:t>Symptoms of HD</a:t>
            </a:r>
            <a:endParaRPr lang="en-US" sz="8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Monotype Corsiva" pitchFamily="66" charset="0"/>
              </a:rPr>
              <a:t>Most symptoms are seen around the ages of 30 and 50.</a:t>
            </a:r>
          </a:p>
          <a:p>
            <a:r>
              <a:rPr lang="en-US" sz="4000" dirty="0" smtClean="0">
                <a:latin typeface="Monotype Corsiva" pitchFamily="66" charset="0"/>
              </a:rPr>
              <a:t>These symptoms include; uncontrolled movements, poor  memory, depression, lack of coordination, twitching and difficulty walking, speaking, and/or swallowing.</a:t>
            </a:r>
            <a:endParaRPr lang="en-US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blinds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Medications/ Treatments</a:t>
            </a:r>
            <a:endParaRPr lang="en-US" sz="6600" dirty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Monotype Corsiva" pitchFamily="66" charset="0"/>
              </a:rPr>
              <a:t>Treatments do not show the progression of the disease, but can make the person with the disease feel more comfortable.</a:t>
            </a:r>
          </a:p>
          <a:p>
            <a:r>
              <a:rPr lang="en-US" sz="4000" dirty="0" smtClean="0">
                <a:latin typeface="Monotype Corsiva" pitchFamily="66" charset="0"/>
              </a:rPr>
              <a:t>Medications can be used to ease the feelings of depression and anxiety, others can control involuntary movements.</a:t>
            </a:r>
          </a:p>
          <a:p>
            <a:r>
              <a:rPr lang="en-US" sz="4000" dirty="0" smtClean="0">
                <a:latin typeface="Monotype Corsiva" pitchFamily="66" charset="0"/>
              </a:rPr>
              <a:t>Physical or speech therapy can help the Huntington’s Disease patients lead more normal lives.</a:t>
            </a:r>
          </a:p>
        </p:txBody>
      </p:sp>
    </p:spTree>
  </p:cSld>
  <p:clrMapOvr>
    <a:masterClrMapping/>
  </p:clrMapOvr>
  <p:transition spd="slow">
    <p:strips dir="r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Monotype Corsiva" pitchFamily="66" charset="0"/>
              </a:rPr>
              <a:t>Interesting facts</a:t>
            </a:r>
            <a:endParaRPr lang="en-US" sz="8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Monotype Corsiva" pitchFamily="66" charset="0"/>
              </a:rPr>
              <a:t>The disease Huntington’s Disease was named for Dr. George Huntington, who first described it in 1872.</a:t>
            </a:r>
          </a:p>
          <a:p>
            <a:r>
              <a:rPr lang="en-US" sz="4000" dirty="0" smtClean="0">
                <a:latin typeface="Monotype Corsiva" pitchFamily="66" charset="0"/>
              </a:rPr>
              <a:t>In the US, about 1 in every 30,000 people have Huntington’s Disease. </a:t>
            </a:r>
          </a:p>
          <a:p>
            <a:r>
              <a:rPr lang="en-US" sz="4300" dirty="0" smtClean="0">
                <a:latin typeface="Monotype Corsiva" pitchFamily="66" charset="0"/>
              </a:rPr>
              <a:t>This disorder was originally called </a:t>
            </a:r>
            <a:r>
              <a:rPr lang="en-US" sz="4300" i="1" dirty="0" smtClean="0">
                <a:latin typeface="Monotype Corsiva" pitchFamily="66" charset="0"/>
              </a:rPr>
              <a:t>Huntington’s Chorea, </a:t>
            </a:r>
            <a:r>
              <a:rPr lang="en-US" sz="4300" dirty="0" smtClean="0">
                <a:latin typeface="Monotype Corsiva" pitchFamily="66" charset="0"/>
              </a:rPr>
              <a:t>from the Greek word for dance.</a:t>
            </a:r>
            <a:endParaRPr lang="en-US" sz="43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split dir="in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Monotype Corsiva" pitchFamily="66" charset="0"/>
              </a:rPr>
              <a:t>Huntington’s disease represented on a pedigree chart</a:t>
            </a:r>
            <a:endParaRPr lang="en-US" sz="4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6" name="Content Placeholder 3" descr="hun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1400104"/>
            <a:ext cx="6324600" cy="5457896"/>
          </a:xfrm>
        </p:spPr>
      </p:pic>
    </p:spTree>
  </p:cSld>
  <p:clrMapOvr>
    <a:masterClrMapping/>
  </p:clrMapOvr>
  <p:transition spd="slow">
    <p:push dir="d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326</Words>
  <Application>Microsoft Macintosh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Huntington's disease</vt:lpstr>
      <vt:lpstr>What is it?</vt:lpstr>
      <vt:lpstr>What does this disease do?</vt:lpstr>
      <vt:lpstr>What is Huntington’s Disease caused by?</vt:lpstr>
      <vt:lpstr>How do you get Huntington’s disease?</vt:lpstr>
      <vt:lpstr>Symptoms of HD</vt:lpstr>
      <vt:lpstr>Medications/ Treatments</vt:lpstr>
      <vt:lpstr>Interesting facts</vt:lpstr>
      <vt:lpstr>Huntington’s disease represented on a pedigree chart</vt:lpstr>
      <vt:lpstr>Punnett square representing Huntington’s Disease</vt:lpstr>
      <vt:lpstr>The End!!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Huntington's disease</dc:title>
  <dc:creator>St. Joseph's School</dc:creator>
  <cp:lastModifiedBy>Becky Morgan</cp:lastModifiedBy>
  <cp:revision>12</cp:revision>
  <dcterms:created xsi:type="dcterms:W3CDTF">2012-12-07T04:09:59Z</dcterms:created>
  <dcterms:modified xsi:type="dcterms:W3CDTF">2012-12-07T04:10:09Z</dcterms:modified>
</cp:coreProperties>
</file>