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100" d="100"/>
          <a:sy n="100" d="100"/>
        </p:scale>
        <p:origin x="-2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8" name="Slide Number Placeholder 7"/>
          <p:cNvSpPr>
            <a:spLocks noGrp="1"/>
          </p:cNvSpPr>
          <p:nvPr>
            <p:ph type="sldNum" sz="quarter" idx="11"/>
          </p:nvPr>
        </p:nvSpPr>
        <p:spPr/>
        <p:txBody>
          <a:bodyPr/>
          <a:lstStyle/>
          <a:p>
            <a:fld id="{C2245600-B8A5-44DB-9D3B-D69CADAD402D}"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981DA7-B3F3-4945-A729-8DA5AC202FE6}" type="datetimeFigureOut">
              <a:rPr lang="en-US" smtClean="0"/>
              <a:pPr/>
              <a:t>12/16/2013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C2245600-B8A5-44DB-9D3B-D69CADAD40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0981DA7-B3F3-4945-A729-8DA5AC202FE6}" type="datetimeFigureOut">
              <a:rPr lang="en-US" smtClean="0"/>
              <a:pPr/>
              <a:t>12/16/2013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245600-B8A5-44DB-9D3B-D69CADAD40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0981DA7-B3F3-4945-A729-8DA5AC202FE6}" type="datetimeFigureOut">
              <a:rPr lang="en-US" smtClean="0"/>
              <a:pPr/>
              <a:t>12/16/2013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245600-B8A5-44DB-9D3B-D69CADAD402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calliance.org/colorectal_cancer/statistics.html" TargetMode="External"/><Relationship Id="rId2" Type="http://schemas.openxmlformats.org/officeDocument/2006/relationships/hyperlink" Target="http://learn.genetics.utah.edu/content/disorders/whataregd/colon/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0"/>
            <a:ext cx="6480048" cy="2301240"/>
          </a:xfrm>
        </p:spPr>
        <p:txBody>
          <a:bodyPr>
            <a:normAutofit/>
          </a:bodyPr>
          <a:lstStyle/>
          <a:p>
            <a:r>
              <a:rPr lang="en-US" sz="7200" i="1" u="sng" dirty="0" smtClean="0">
                <a:solidFill>
                  <a:srgbClr val="C00000"/>
                </a:solidFill>
                <a:effectLst>
                  <a:outerShdw blurRad="38100" dist="38100" dir="2700000" algn="tl">
                    <a:srgbClr val="000000">
                      <a:alpha val="43137"/>
                    </a:srgbClr>
                  </a:outerShdw>
                </a:effectLst>
              </a:rPr>
              <a:t>Genetics Project</a:t>
            </a:r>
            <a:endParaRPr lang="en-US" sz="7200" i="1" u="sng"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609600"/>
            <a:ext cx="6480048" cy="1752600"/>
          </a:xfrm>
        </p:spPr>
        <p:txBody>
          <a:bodyPr>
            <a:normAutofit/>
          </a:bodyPr>
          <a:lstStyle/>
          <a:p>
            <a:r>
              <a:rPr lang="en-US" sz="6600" b="1" i="1" u="sng" dirty="0" smtClean="0">
                <a:solidFill>
                  <a:srgbClr val="002060"/>
                </a:solidFill>
                <a:effectLst>
                  <a:outerShdw blurRad="38100" dist="38100" dir="2700000" algn="tl">
                    <a:srgbClr val="000000">
                      <a:alpha val="43137"/>
                    </a:srgbClr>
                  </a:outerShdw>
                </a:effectLst>
              </a:rPr>
              <a:t>Colon Cancer</a:t>
            </a:r>
            <a:endParaRPr lang="en-US" sz="6600" b="1" i="1" u="sng"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effectLst>
                  <a:outerShdw blurRad="38100" dist="38100" dir="2700000" algn="tl">
                    <a:srgbClr val="000000">
                      <a:alpha val="43137"/>
                    </a:srgbClr>
                  </a:outerShdw>
                </a:effectLst>
              </a:rPr>
              <a:t>What is Colon Cancer?</a:t>
            </a:r>
            <a:endParaRPr lang="en-US" b="1" i="1"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C00000"/>
                </a:solidFill>
              </a:rPr>
              <a:t>When cancer develops in the cells lining the colon (large intestine) it is called Colon Cancer.</a:t>
            </a:r>
            <a:endParaRPr lang="en-US" dirty="0">
              <a:solidFill>
                <a:srgbClr val="C00000"/>
              </a:solidFill>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effectLst>
                  <a:outerShdw blurRad="38100" dist="38100" dir="2700000" algn="tl">
                    <a:srgbClr val="000000">
                      <a:alpha val="43137"/>
                    </a:srgbClr>
                  </a:outerShdw>
                </a:effectLst>
              </a:rPr>
              <a:t>Symptoms</a:t>
            </a:r>
            <a:endParaRPr lang="en-US" b="1" i="1"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C00000"/>
                </a:solidFill>
              </a:rPr>
              <a:t>Diarrhea</a:t>
            </a:r>
          </a:p>
          <a:p>
            <a:pPr>
              <a:buFont typeface="Wingdings" pitchFamily="2" charset="2"/>
              <a:buChar char="Ø"/>
            </a:pPr>
            <a:r>
              <a:rPr lang="en-US" dirty="0" smtClean="0">
                <a:solidFill>
                  <a:srgbClr val="C00000"/>
                </a:solidFill>
              </a:rPr>
              <a:t>Constipation</a:t>
            </a:r>
          </a:p>
          <a:p>
            <a:pPr>
              <a:buFont typeface="Wingdings" pitchFamily="2" charset="2"/>
              <a:buChar char="Ø"/>
            </a:pPr>
            <a:r>
              <a:rPr lang="en-US" dirty="0" smtClean="0">
                <a:solidFill>
                  <a:srgbClr val="C00000"/>
                </a:solidFill>
              </a:rPr>
              <a:t>Vomiting</a:t>
            </a:r>
          </a:p>
          <a:p>
            <a:pPr>
              <a:buFont typeface="Wingdings" pitchFamily="2" charset="2"/>
              <a:buChar char="Ø"/>
            </a:pPr>
            <a:r>
              <a:rPr lang="en-US" dirty="0" smtClean="0">
                <a:solidFill>
                  <a:srgbClr val="C00000"/>
                </a:solidFill>
              </a:rPr>
              <a:t>Bloating</a:t>
            </a:r>
          </a:p>
          <a:p>
            <a:pPr>
              <a:buFont typeface="Wingdings" pitchFamily="2" charset="2"/>
              <a:buChar char="Ø"/>
            </a:pPr>
            <a:r>
              <a:rPr lang="en-US" dirty="0" smtClean="0">
                <a:solidFill>
                  <a:srgbClr val="C00000"/>
                </a:solidFill>
              </a:rPr>
              <a:t>Cramps</a:t>
            </a:r>
          </a:p>
          <a:p>
            <a:pPr>
              <a:buFont typeface="Wingdings" pitchFamily="2" charset="2"/>
              <a:buChar char="Ø"/>
            </a:pPr>
            <a:r>
              <a:rPr lang="en-US" dirty="0" smtClean="0">
                <a:solidFill>
                  <a:srgbClr val="C00000"/>
                </a:solidFill>
              </a:rPr>
              <a:t>Blood in the stool</a:t>
            </a:r>
          </a:p>
          <a:p>
            <a:pPr>
              <a:buFont typeface="Wingdings" pitchFamily="2" charset="2"/>
              <a:buChar char="Ø"/>
            </a:pPr>
            <a:r>
              <a:rPr lang="en-US" dirty="0" smtClean="0">
                <a:solidFill>
                  <a:srgbClr val="C00000"/>
                </a:solidFill>
              </a:rPr>
              <a:t>Unexpected weight loss</a:t>
            </a:r>
            <a:endParaRPr lang="en-US" dirty="0">
              <a:solidFill>
                <a:srgbClr val="C00000"/>
              </a:solidFill>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effectLst>
                  <a:outerShdw blurRad="38100" dist="38100" dir="2700000" algn="tl">
                    <a:srgbClr val="000000">
                      <a:alpha val="43137"/>
                    </a:srgbClr>
                  </a:outerShdw>
                </a:effectLst>
              </a:rPr>
              <a:t>How is Colon Cancer Treated?</a:t>
            </a:r>
            <a:endParaRPr lang="en-US" b="1" i="1"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FF0000"/>
                </a:solidFill>
              </a:rPr>
              <a:t>Colon cancer is only treatable if it has not spread very far around the body. The doctors see if it has spread. If the cancer has not spread to other tissues of the body it can be treated with.</a:t>
            </a:r>
            <a:endParaRPr lang="en-US" dirty="0">
              <a:solidFill>
                <a:srgbClr val="FF0000"/>
              </a:solidFill>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effectLst>
                  <a:outerShdw blurRad="38100" dist="38100" dir="2700000" algn="tl">
                    <a:srgbClr val="000000">
                      <a:alpha val="43137"/>
                    </a:srgbClr>
                  </a:outerShdw>
                </a:effectLst>
              </a:rPr>
              <a:t>How does it happen?</a:t>
            </a:r>
            <a:endParaRPr lang="en-US" b="1" i="1"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FF0000"/>
                </a:solidFill>
              </a:rPr>
              <a:t>Colon Cancer happens when the cell growth stop working and cells divide out of control to form tumors.</a:t>
            </a:r>
            <a:endParaRPr lang="en-US" dirty="0">
              <a:solidFill>
                <a:srgbClr val="FF0000"/>
              </a:solidFill>
            </a:endParaRPr>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2060"/>
                </a:solidFill>
                <a:effectLst>
                  <a:outerShdw blurRad="38100" dist="38100" dir="2700000" algn="tl">
                    <a:srgbClr val="000000">
                      <a:alpha val="43137"/>
                    </a:srgbClr>
                  </a:outerShdw>
                </a:effectLst>
              </a:rPr>
              <a:t>How do you get Colon Cancer?</a:t>
            </a:r>
            <a:endParaRPr lang="en-US" b="1" i="1"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C00000"/>
                </a:solidFill>
              </a:rPr>
              <a:t>If a parent has FAP or HNPCC his or her children run a 50 percent risk of inheriting the mutated gene. The APC gene strikingly predisposes one to colon cancer. People who inherit a bad copy of the APC gene is guaranteed to develop colon cancer by age 40. </a:t>
            </a:r>
            <a:endParaRPr lang="en-US"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rPr>
              <a:t>Facts on Colon Cancer!</a:t>
            </a:r>
            <a:endParaRPr lang="en-US" b="1" i="1" u="sng" dirty="0">
              <a:solidFill>
                <a:srgbClr val="002060"/>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FF0000"/>
                </a:solidFill>
              </a:rPr>
              <a:t>Colon cancer is the third most commonly diagnosed cancer.</a:t>
            </a:r>
          </a:p>
          <a:p>
            <a:pPr>
              <a:buFont typeface="Wingdings" pitchFamily="2" charset="2"/>
              <a:buChar char="Ø"/>
            </a:pPr>
            <a:r>
              <a:rPr lang="en-US" dirty="0" smtClean="0">
                <a:solidFill>
                  <a:srgbClr val="FF0000"/>
                </a:solidFill>
              </a:rPr>
              <a:t>72% of cases arise in the colon and about 28% in the rectum.</a:t>
            </a:r>
          </a:p>
          <a:p>
            <a:pPr>
              <a:buFont typeface="Wingdings" pitchFamily="2" charset="2"/>
              <a:buChar char="Ø"/>
            </a:pPr>
            <a:r>
              <a:rPr lang="en-US" dirty="0" smtClean="0">
                <a:solidFill>
                  <a:srgbClr val="FF0000"/>
                </a:solidFill>
              </a:rPr>
              <a:t>lifetime risk of developing colon cancer is about one in 20.</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67000"/>
            <a:ext cx="2667000" cy="1143000"/>
          </a:xfrm>
        </p:spPr>
        <p:txBody>
          <a:bodyPr>
            <a:normAutofit/>
          </a:bodyPr>
          <a:lstStyle/>
          <a:p>
            <a:r>
              <a:rPr lang="en-US" sz="5400" b="1" i="1" u="sng" dirty="0" smtClean="0">
                <a:solidFill>
                  <a:srgbClr val="002060"/>
                </a:solidFill>
                <a:effectLst>
                  <a:outerShdw blurRad="38100" dist="38100" dir="2700000" algn="tl">
                    <a:srgbClr val="000000">
                      <a:alpha val="43137"/>
                    </a:srgbClr>
                  </a:outerShdw>
                </a:effectLst>
              </a:rPr>
              <a:t>The End!</a:t>
            </a:r>
            <a:endParaRPr lang="en-US" sz="5400" b="1" i="1" u="sng" dirty="0">
              <a:solidFill>
                <a:srgbClr val="002060"/>
              </a:solidFill>
              <a:effectLst>
                <a:outerShdw blurRad="38100" dist="38100" dir="2700000" algn="tl">
                  <a:srgbClr val="000000">
                    <a:alpha val="43137"/>
                  </a:srgbClr>
                </a:outerShdw>
              </a:effectLst>
            </a:endParaRPr>
          </a:p>
        </p:txBody>
      </p:sp>
      <p:pic>
        <p:nvPicPr>
          <p:cNvPr id="4" name="Content Placeholder 3" descr="Colon Cancer.jpg"/>
          <p:cNvPicPr>
            <a:picLocks noGrp="1" noChangeAspect="1"/>
          </p:cNvPicPr>
          <p:nvPr>
            <p:ph idx="1"/>
          </p:nvPr>
        </p:nvPicPr>
        <p:blipFill>
          <a:blip r:embed="rId2" cstate="print"/>
          <a:stretch>
            <a:fillRect/>
          </a:stretch>
        </p:blipFill>
        <p:spPr>
          <a:xfrm>
            <a:off x="2743200" y="381000"/>
            <a:ext cx="2938463" cy="2317872"/>
          </a:xfrm>
        </p:spPr>
      </p:pic>
      <p:pic>
        <p:nvPicPr>
          <p:cNvPr id="6" name="Picture 5" descr="colorectal_cancer_s10_colorectal_cancer_stages.jpg"/>
          <p:cNvPicPr>
            <a:picLocks noChangeAspect="1"/>
          </p:cNvPicPr>
          <p:nvPr/>
        </p:nvPicPr>
        <p:blipFill>
          <a:blip r:embed="rId3" cstate="print"/>
          <a:stretch>
            <a:fillRect/>
          </a:stretch>
        </p:blipFill>
        <p:spPr>
          <a:xfrm>
            <a:off x="2209800" y="3667125"/>
            <a:ext cx="4695825" cy="31908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rPr>
              <a:t>Citations</a:t>
            </a:r>
            <a:endParaRPr lang="en-US" b="1" i="1" u="sng" dirty="0">
              <a:solidFill>
                <a:srgbClr val="002060"/>
              </a:solidFill>
            </a:endParaRPr>
          </a:p>
        </p:txBody>
      </p:sp>
      <p:sp>
        <p:nvSpPr>
          <p:cNvPr id="3" name="Content Placeholder 2"/>
          <p:cNvSpPr>
            <a:spLocks noGrp="1"/>
          </p:cNvSpPr>
          <p:nvPr>
            <p:ph idx="1"/>
          </p:nvPr>
        </p:nvSpPr>
        <p:spPr/>
        <p:txBody>
          <a:bodyPr/>
          <a:lstStyle/>
          <a:p>
            <a:r>
              <a:rPr lang="en-US" dirty="0" smtClean="0">
                <a:hlinkClick r:id="rId2"/>
              </a:rPr>
              <a:t>http://learn.genetics.utah.edu/content/disorders/whataregd/colon/index.html</a:t>
            </a:r>
            <a:endParaRPr lang="en-US" dirty="0" smtClean="0"/>
          </a:p>
          <a:p>
            <a:r>
              <a:rPr lang="en-US" smtClean="0">
                <a:hlinkClick r:id="rId3"/>
              </a:rPr>
              <a:t>https://www.ccalliance.org/colorectal_cancer/statistics.html</a:t>
            </a:r>
            <a:endParaRPr lang="en-US"/>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123</TotalTime>
  <Words>225</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Genetics Project</vt:lpstr>
      <vt:lpstr>What is Colon Cancer?</vt:lpstr>
      <vt:lpstr>Symptoms</vt:lpstr>
      <vt:lpstr>How is Colon Cancer Treated?</vt:lpstr>
      <vt:lpstr>How does it happen?</vt:lpstr>
      <vt:lpstr>How do you get Colon Cancer?</vt:lpstr>
      <vt:lpstr>Facts on Colon Cancer!</vt:lpstr>
      <vt:lpstr>The End!</vt:lpstr>
      <vt:lpstr>Citations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Project</dc:title>
  <dc:creator>St. Joseph School</dc:creator>
  <cp:lastModifiedBy>St. Joseph School</cp:lastModifiedBy>
  <cp:revision>16</cp:revision>
  <dcterms:created xsi:type="dcterms:W3CDTF">2013-12-12T15:01:26Z</dcterms:created>
  <dcterms:modified xsi:type="dcterms:W3CDTF">2013-12-16T13:31:48Z</dcterms:modified>
</cp:coreProperties>
</file>