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07" autoAdjust="0"/>
  </p:normalViewPr>
  <p:slideViewPr>
    <p:cSldViewPr>
      <p:cViewPr varScale="1">
        <p:scale>
          <a:sx n="84" d="100"/>
          <a:sy n="84" d="100"/>
        </p:scale>
        <p:origin x="-106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69092005-1024-4D72-8439-E4283A653053}" type="datetimeFigureOut">
              <a:rPr lang="en-US" smtClean="0"/>
              <a:pPr/>
              <a:t>12/13/2013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7FA7009-40E0-4E3A-9145-4CEFFE216CD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092005-1024-4D72-8439-E4283A653053}" type="datetimeFigureOut">
              <a:rPr lang="en-US" smtClean="0"/>
              <a:pPr/>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A7009-40E0-4E3A-9145-4CEFFE216C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092005-1024-4D72-8439-E4283A653053}" type="datetimeFigureOut">
              <a:rPr lang="en-US" smtClean="0"/>
              <a:pPr/>
              <a:t>12/13/2013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A7009-40E0-4E3A-9145-4CEFFE216C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69092005-1024-4D72-8439-E4283A653053}" type="datetimeFigureOut">
              <a:rPr lang="en-US" smtClean="0"/>
              <a:pPr/>
              <a:t>12/13/2013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F7FA7009-40E0-4E3A-9145-4CEFFE216C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69092005-1024-4D72-8439-E4283A653053}" type="datetimeFigureOut">
              <a:rPr lang="en-US" smtClean="0"/>
              <a:pPr/>
              <a:t>12/13/2013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F7FA7009-40E0-4E3A-9145-4CEFFE216CDD}"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69092005-1024-4D72-8439-E4283A653053}" type="datetimeFigureOut">
              <a:rPr lang="en-US" smtClean="0"/>
              <a:pPr/>
              <a:t>12/13/2013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F7FA7009-40E0-4E3A-9145-4CEFFE216CD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69092005-1024-4D72-8439-E4283A653053}" type="datetimeFigureOut">
              <a:rPr lang="en-US" smtClean="0"/>
              <a:pPr/>
              <a:t>12/13/2013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F7FA7009-40E0-4E3A-9145-4CEFFE216CD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092005-1024-4D72-8439-E4283A653053}" type="datetimeFigureOut">
              <a:rPr lang="en-US" smtClean="0"/>
              <a:pPr/>
              <a:t>12/13/2013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FA7009-40E0-4E3A-9145-4CEFFE216C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69092005-1024-4D72-8439-E4283A653053}" type="datetimeFigureOut">
              <a:rPr lang="en-US" smtClean="0"/>
              <a:pPr/>
              <a:t>12/13/2013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F7FA7009-40E0-4E3A-9145-4CEFFE216C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69092005-1024-4D72-8439-E4283A653053}" type="datetimeFigureOut">
              <a:rPr lang="en-US" smtClean="0"/>
              <a:pPr/>
              <a:t>12/13/2013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F7FA7009-40E0-4E3A-9145-4CEFFE216CD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69092005-1024-4D72-8439-E4283A653053}" type="datetimeFigureOut">
              <a:rPr lang="en-US" smtClean="0"/>
              <a:pPr/>
              <a:t>12/13/2013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F7FA7009-40E0-4E3A-9145-4CEFFE216CD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9092005-1024-4D72-8439-E4283A653053}" type="datetimeFigureOut">
              <a:rPr lang="en-US" smtClean="0"/>
              <a:pPr/>
              <a:t>12/13/2013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7FA7009-40E0-4E3A-9145-4CEFFE216CD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620000" cy="874713"/>
          </a:xfrm>
        </p:spPr>
        <p:style>
          <a:lnRef idx="0">
            <a:schemeClr val="accent1"/>
          </a:lnRef>
          <a:fillRef idx="3">
            <a:schemeClr val="accent1"/>
          </a:fillRef>
          <a:effectRef idx="3">
            <a:schemeClr val="accent1"/>
          </a:effectRef>
          <a:fontRef idx="minor">
            <a:schemeClr val="lt1"/>
          </a:fontRef>
        </p:style>
        <p:txBody>
          <a:bodyPr>
            <a:noAutofit/>
          </a:bodyPr>
          <a:lstStyle/>
          <a:p>
            <a:pPr algn="ctr"/>
            <a:r>
              <a:rPr lang="en-US" sz="5400" dirty="0" smtClean="0">
                <a:solidFill>
                  <a:schemeClr val="bg2">
                    <a:lumMod val="50000"/>
                  </a:schemeClr>
                </a:solidFill>
              </a:rPr>
              <a:t>Genetics Project    </a:t>
            </a:r>
            <a:endParaRPr lang="en-US" sz="5400" dirty="0">
              <a:solidFill>
                <a:schemeClr val="bg2">
                  <a:lumMod val="50000"/>
                </a:schemeClr>
              </a:solidFill>
            </a:endParaRPr>
          </a:p>
        </p:txBody>
      </p:sp>
      <p:sp>
        <p:nvSpPr>
          <p:cNvPr id="3" name="Subtitle 2"/>
          <p:cNvSpPr>
            <a:spLocks noGrp="1"/>
          </p:cNvSpPr>
          <p:nvPr>
            <p:ph type="subTitle" idx="1"/>
          </p:nvPr>
        </p:nvSpPr>
        <p:spPr>
          <a:xfrm>
            <a:off x="762000" y="1600200"/>
            <a:ext cx="7620000" cy="4724400"/>
          </a:xfrm>
        </p:spPr>
        <p:txBody>
          <a:bodyPr>
            <a:normAutofit/>
          </a:bodyPr>
          <a:lstStyle/>
          <a:p>
            <a:pPr algn="ctr"/>
            <a:endParaRPr lang="en-US" sz="3600" dirty="0" smtClean="0">
              <a:solidFill>
                <a:schemeClr val="accent2">
                  <a:lumMod val="75000"/>
                </a:schemeClr>
              </a:solidFill>
            </a:endParaRPr>
          </a:p>
          <a:p>
            <a:pPr algn="ctr"/>
            <a:r>
              <a:rPr lang="en-US" sz="3600" dirty="0" smtClean="0">
                <a:solidFill>
                  <a:schemeClr val="accent2">
                    <a:lumMod val="75000"/>
                  </a:schemeClr>
                </a:solidFill>
              </a:rPr>
              <a:t>Colon Cancer</a:t>
            </a:r>
          </a:p>
          <a:p>
            <a:pPr algn="ctr"/>
            <a:endParaRPr lang="en-US" sz="3600" dirty="0" smtClean="0">
              <a:solidFill>
                <a:schemeClr val="accent2">
                  <a:lumMod val="75000"/>
                </a:schemeClr>
              </a:solidFill>
            </a:endParaRPr>
          </a:p>
          <a:p>
            <a:pPr algn="ctr"/>
            <a:endParaRPr lang="en-US" sz="3600" dirty="0" smtClean="0">
              <a:solidFill>
                <a:schemeClr val="tx1"/>
              </a:solidFill>
            </a:endParaRPr>
          </a:p>
          <a:p>
            <a:pPr algn="ctr"/>
            <a:r>
              <a:rPr lang="en-US" sz="3600" dirty="0" smtClean="0">
                <a:solidFill>
                  <a:schemeClr val="tx1"/>
                </a:solidFill>
              </a:rPr>
              <a:t>Colon Cancer-</a:t>
            </a:r>
          </a:p>
          <a:p>
            <a:pPr algn="ctr"/>
            <a:r>
              <a:rPr lang="en-US" sz="3600" dirty="0" smtClean="0">
                <a:solidFill>
                  <a:schemeClr val="tx1"/>
                </a:solidFill>
              </a:rPr>
              <a:t>When cancer develops in the cells lining the colon</a:t>
            </a:r>
            <a:r>
              <a:rPr lang="en-US" sz="3600" dirty="0" smtClean="0">
                <a:solidFill>
                  <a:schemeClr val="accent2">
                    <a:lumMod val="75000"/>
                  </a:schemeClr>
                </a:solidFill>
              </a:rPr>
              <a:t>.</a:t>
            </a:r>
            <a:endParaRPr lang="en-US" sz="3600" dirty="0">
              <a:solidFill>
                <a:schemeClr val="accent2">
                  <a:lumMod val="75000"/>
                </a:schemeClr>
              </a:solidFill>
            </a:endParaRPr>
          </a:p>
        </p:txBody>
      </p:sp>
    </p:spTree>
  </p:cSld>
  <p:clrMapOvr>
    <a:masterClrMapping/>
  </p:clrMapOvr>
  <p:transition>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are the Symptoms?</a:t>
            </a:r>
            <a:endParaRPr lang="en-US" dirty="0"/>
          </a:p>
        </p:txBody>
      </p:sp>
      <p:sp>
        <p:nvSpPr>
          <p:cNvPr id="6" name="Content Placeholder 5"/>
          <p:cNvSpPr>
            <a:spLocks noGrp="1"/>
          </p:cNvSpPr>
          <p:nvPr>
            <p:ph idx="1"/>
          </p:nvPr>
        </p:nvSpPr>
        <p:spPr/>
        <p:txBody>
          <a:bodyPr>
            <a:normAutofit/>
          </a:bodyPr>
          <a:lstStyle/>
          <a:p>
            <a:r>
              <a:rPr lang="en-US" dirty="0" smtClean="0"/>
              <a:t>Colon cancer affects the stomach and bowels. The common symptoms are: diarrhea or constipation, blood in the stool, vomiting, bloating, cramps, and unexplained weight lose.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happen?</a:t>
            </a:r>
            <a:endParaRPr lang="en-US" dirty="0"/>
          </a:p>
        </p:txBody>
      </p:sp>
      <p:sp>
        <p:nvSpPr>
          <p:cNvPr id="3" name="Content Placeholder 2"/>
          <p:cNvSpPr>
            <a:spLocks noGrp="1"/>
          </p:cNvSpPr>
          <p:nvPr>
            <p:ph idx="1"/>
          </p:nvPr>
        </p:nvSpPr>
        <p:spPr/>
        <p:txBody>
          <a:bodyPr>
            <a:normAutofit lnSpcReduction="10000"/>
          </a:bodyPr>
          <a:lstStyle/>
          <a:p>
            <a:r>
              <a:rPr lang="en-US" dirty="0" smtClean="0"/>
              <a:t>It starts with the growth of polyps in  the colon. </a:t>
            </a:r>
          </a:p>
          <a:p>
            <a:r>
              <a:rPr lang="en-US" dirty="0" smtClean="0"/>
              <a:t>Polyp-The abnormal growth of tissue.</a:t>
            </a:r>
          </a:p>
          <a:p>
            <a:r>
              <a:rPr lang="en-US" dirty="0" smtClean="0"/>
              <a:t>Over time the polyps get bigger.</a:t>
            </a:r>
          </a:p>
          <a:p>
            <a:r>
              <a:rPr lang="en-US" dirty="0" smtClean="0"/>
              <a:t>Nests of malignant cells appear in the polyps. </a:t>
            </a:r>
          </a:p>
          <a:p>
            <a:r>
              <a:rPr lang="en-US" dirty="0" smtClean="0"/>
              <a:t>If the polyp is not removed, some of these malignant cells will escape </a:t>
            </a:r>
            <a:r>
              <a:rPr lang="en-US" smtClean="0"/>
              <a:t>from the </a:t>
            </a:r>
            <a:r>
              <a:rPr lang="en-US" dirty="0" smtClean="0"/>
              <a:t>tumor and spread throughout the body.</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people get it?</a:t>
            </a:r>
            <a:endParaRPr lang="en-US" dirty="0"/>
          </a:p>
        </p:txBody>
      </p:sp>
      <p:sp>
        <p:nvSpPr>
          <p:cNvPr id="3" name="Content Placeholder 2"/>
          <p:cNvSpPr>
            <a:spLocks noGrp="1"/>
          </p:cNvSpPr>
          <p:nvPr>
            <p:ph idx="1"/>
          </p:nvPr>
        </p:nvSpPr>
        <p:spPr/>
        <p:txBody>
          <a:bodyPr/>
          <a:lstStyle/>
          <a:p>
            <a:r>
              <a:rPr lang="en-US" dirty="0" smtClean="0"/>
              <a:t>People who have a history of colon cancer in their family are at greater risk of getting the disease themselves.</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it treated?</a:t>
            </a:r>
            <a:endParaRPr lang="en-US" dirty="0"/>
          </a:p>
        </p:txBody>
      </p:sp>
      <p:sp>
        <p:nvSpPr>
          <p:cNvPr id="3" name="Content Placeholder 2"/>
          <p:cNvSpPr>
            <a:spLocks noGrp="1"/>
          </p:cNvSpPr>
          <p:nvPr>
            <p:ph idx="1"/>
          </p:nvPr>
        </p:nvSpPr>
        <p:spPr/>
        <p:txBody>
          <a:bodyPr>
            <a:normAutofit fontScale="92500" lnSpcReduction="20000"/>
          </a:bodyPr>
          <a:lstStyle/>
          <a:p>
            <a:r>
              <a:rPr lang="en-US" sz="3600" dirty="0" smtClean="0"/>
              <a:t>Colon cancer is very easy to treat. First, doctors see how far the cancer has progressed. If the cancer has not spread to other tissues, it can be treated with either:</a:t>
            </a:r>
          </a:p>
          <a:p>
            <a:r>
              <a:rPr lang="en-US" sz="3600" dirty="0" smtClean="0"/>
              <a:t>special chemicals or surgery to remove the polyps </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a:t>
            </a:r>
            <a:endParaRPr lang="en-US" dirty="0"/>
          </a:p>
        </p:txBody>
      </p:sp>
      <p:sp>
        <p:nvSpPr>
          <p:cNvPr id="3" name="Content Placeholder 2"/>
          <p:cNvSpPr>
            <a:spLocks noGrp="1"/>
          </p:cNvSpPr>
          <p:nvPr>
            <p:ph idx="1"/>
          </p:nvPr>
        </p:nvSpPr>
        <p:spPr/>
        <p:txBody>
          <a:bodyPr/>
          <a:lstStyle/>
          <a:p>
            <a:r>
              <a:rPr lang="en-US" dirty="0" smtClean="0"/>
              <a:t>Colon cancer is the third leading cause of cancer deaths in Delaware.</a:t>
            </a:r>
          </a:p>
          <a:p>
            <a:r>
              <a:rPr lang="en-US" dirty="0" smtClean="0"/>
              <a:t>Colon cancer affects men and women of all ages, but people 50 years old or older are more likely to get colon cancer.</a:t>
            </a:r>
          </a:p>
          <a:p>
            <a:r>
              <a:rPr lang="en-US" dirty="0" smtClean="0"/>
              <a:t>To prevent colon cancer, you can not smoke and maintain a healthy weight.</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Photos</a:t>
            </a:r>
            <a:endParaRPr lang="en-US" dirty="0"/>
          </a:p>
        </p:txBody>
      </p:sp>
      <p:sp>
        <p:nvSpPr>
          <p:cNvPr id="7" name="Content Placeholder 6"/>
          <p:cNvSpPr>
            <a:spLocks noGrp="1"/>
          </p:cNvSpPr>
          <p:nvPr>
            <p:ph idx="1"/>
          </p:nvPr>
        </p:nvSpPr>
        <p:spPr>
          <a:xfrm>
            <a:off x="457200" y="1882808"/>
            <a:ext cx="7848600" cy="4572000"/>
          </a:xfrm>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Polyp                                            </a:t>
            </a:r>
            <a:endParaRPr lang="en-US" dirty="0"/>
          </a:p>
        </p:txBody>
      </p:sp>
      <p:pic>
        <p:nvPicPr>
          <p:cNvPr id="8" name="Content Placeholder 5" descr="causes-of-colon-cancer-in-men.jpg"/>
          <p:cNvPicPr>
            <a:picLocks noChangeAspect="1"/>
          </p:cNvPicPr>
          <p:nvPr/>
        </p:nvPicPr>
        <p:blipFill>
          <a:blip r:embed="rId2" cstate="print"/>
          <a:stretch>
            <a:fillRect/>
          </a:stretch>
        </p:blipFill>
        <p:spPr>
          <a:xfrm>
            <a:off x="533400" y="2209800"/>
            <a:ext cx="2514600" cy="3352800"/>
          </a:xfrm>
          <a:prstGeom prst="rect">
            <a:avLst/>
          </a:prstGeom>
        </p:spPr>
      </p:pic>
      <p:pic>
        <p:nvPicPr>
          <p:cNvPr id="10" name="Content Placeholder 5" descr="causes-of-colon-cancer-in-men.jpg"/>
          <p:cNvPicPr>
            <a:picLocks noChangeAspect="1"/>
          </p:cNvPicPr>
          <p:nvPr/>
        </p:nvPicPr>
        <p:blipFill>
          <a:blip r:embed="rId3" cstate="print"/>
          <a:stretch>
            <a:fillRect/>
          </a:stretch>
        </p:blipFill>
        <p:spPr>
          <a:xfrm>
            <a:off x="4419600" y="2743200"/>
            <a:ext cx="4038600" cy="3146180"/>
          </a:xfrm>
          <a:prstGeom prst="rect">
            <a:avLst/>
          </a:prstGeom>
        </p:spPr>
      </p:pic>
      <p:pic>
        <p:nvPicPr>
          <p:cNvPr id="1026" name="Picture 2" descr="C:\Documents and Settings\Administrator\Local Settings\Temporary Internet Files\Content.IE5\L3Y5BDU3\MC900442145[1].png"/>
          <p:cNvPicPr>
            <a:picLocks noChangeAspect="1" noChangeArrowheads="1"/>
          </p:cNvPicPr>
          <p:nvPr/>
        </p:nvPicPr>
        <p:blipFill>
          <a:blip r:embed="rId4" cstate="print"/>
          <a:srcRect/>
          <a:stretch>
            <a:fillRect/>
          </a:stretch>
        </p:blipFill>
        <p:spPr bwMode="auto">
          <a:xfrm>
            <a:off x="1828800" y="5638800"/>
            <a:ext cx="818284" cy="85725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102</TotalTime>
  <Words>248</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Verve</vt:lpstr>
      <vt:lpstr>Genetics Project    </vt:lpstr>
      <vt:lpstr>What are the Symptoms?</vt:lpstr>
      <vt:lpstr>How does it happen?</vt:lpstr>
      <vt:lpstr>How do people get it?</vt:lpstr>
      <vt:lpstr>How is it treated?</vt:lpstr>
      <vt:lpstr>Interesting facts</vt:lpstr>
      <vt:lpstr>Photos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Genetics Project</dc:title>
  <dc:creator>Jack Hausman</dc:creator>
  <cp:lastModifiedBy>Jack Hausman</cp:lastModifiedBy>
  <cp:revision>13</cp:revision>
  <dcterms:created xsi:type="dcterms:W3CDTF">2013-12-12T14:55:45Z</dcterms:created>
  <dcterms:modified xsi:type="dcterms:W3CDTF">2013-12-13T17:11:05Z</dcterms:modified>
</cp:coreProperties>
</file>