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4660"/>
  </p:normalViewPr>
  <p:slideViewPr>
    <p:cSldViewPr>
      <p:cViewPr varScale="1">
        <p:scale>
          <a:sx n="66" d="100"/>
          <a:sy n="66" d="100"/>
        </p:scale>
        <p:origin x="-77" y="-42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49751FA-BAA2-4182-A1CF-91FE38B18D31}" type="datetimeFigureOut">
              <a:rPr lang="en-US" smtClean="0"/>
              <a:t>12/6/2012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8114450-0777-4D0E-81AE-2644FC46ABB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9751FA-BAA2-4182-A1CF-91FE38B18D31}"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14450-0777-4D0E-81AE-2644FC46AB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9751FA-BAA2-4182-A1CF-91FE38B18D31}"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14450-0777-4D0E-81AE-2644FC46AB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49751FA-BAA2-4182-A1CF-91FE38B18D31}" type="datetimeFigureOut">
              <a:rPr lang="en-US" smtClean="0"/>
              <a:t>12/6/2012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8114450-0777-4D0E-81AE-2644FC46AB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49751FA-BAA2-4182-A1CF-91FE38B18D31}" type="datetimeFigureOut">
              <a:rPr lang="en-US" smtClean="0"/>
              <a:t>12/6/2012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8114450-0777-4D0E-81AE-2644FC46ABBD}"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49751FA-BAA2-4182-A1CF-91FE38B18D31}" type="datetimeFigureOut">
              <a:rPr lang="en-US" smtClean="0"/>
              <a:t>12/6/2012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8114450-0777-4D0E-81AE-2644FC46AB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49751FA-BAA2-4182-A1CF-91FE38B18D31}" type="datetimeFigureOut">
              <a:rPr lang="en-US" smtClean="0"/>
              <a:t>12/6/2012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8114450-0777-4D0E-81AE-2644FC46ABB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9751FA-BAA2-4182-A1CF-91FE38B18D31}" type="datetimeFigureOut">
              <a:rPr lang="en-US" smtClean="0"/>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14450-0777-4D0E-81AE-2644FC46AB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49751FA-BAA2-4182-A1CF-91FE38B18D31}" type="datetimeFigureOut">
              <a:rPr lang="en-US" smtClean="0"/>
              <a:t>12/6/2012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8114450-0777-4D0E-81AE-2644FC46AB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49751FA-BAA2-4182-A1CF-91FE38B18D31}" type="datetimeFigureOut">
              <a:rPr lang="en-US" smtClean="0"/>
              <a:t>12/6/2012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8114450-0777-4D0E-81AE-2644FC46ABB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49751FA-BAA2-4182-A1CF-91FE38B18D31}" type="datetimeFigureOut">
              <a:rPr lang="en-US" smtClean="0"/>
              <a:t>12/6/2012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8114450-0777-4D0E-81AE-2644FC46ABB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49751FA-BAA2-4182-A1CF-91FE38B18D31}" type="datetimeFigureOut">
              <a:rPr lang="en-US" smtClean="0"/>
              <a:t>12/6/2012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8114450-0777-4D0E-81AE-2644FC46ABB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learn.genetics.utah.edu/content/disorders/whataregd/cf/index.html" TargetMode="External"/><Relationship Id="rId2" Type="http://schemas.openxmlformats.org/officeDocument/2006/relationships/hyperlink" Target="http://mrsmorganssciencepage.weebly.com/7th-advanced.html" TargetMode="External"/><Relationship Id="rId1" Type="http://schemas.openxmlformats.org/officeDocument/2006/relationships/slideLayout" Target="../slideLayouts/slideLayout9.xml"/><Relationship Id="rId5" Type="http://schemas.openxmlformats.org/officeDocument/2006/relationships/image" Target="../media/image11.png"/><Relationship Id="rId4" Type="http://schemas.openxmlformats.org/officeDocument/2006/relationships/hyperlink" Target="http://images.goog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Cystic Fibrosis </a:t>
            </a:r>
            <a:endParaRPr lang="en-US" dirty="0"/>
          </a:p>
        </p:txBody>
      </p:sp>
      <p:sp>
        <p:nvSpPr>
          <p:cNvPr id="3" name="Subtitle 2"/>
          <p:cNvSpPr>
            <a:spLocks noGrp="1"/>
          </p:cNvSpPr>
          <p:nvPr>
            <p:ph type="subTitle" idx="1"/>
          </p:nvPr>
        </p:nvSpPr>
        <p:spPr/>
        <p:txBody>
          <a:bodyPr/>
          <a:lstStyle/>
          <a:p>
            <a:r>
              <a:rPr lang="en-US" dirty="0" smtClean="0"/>
              <a:t>By: Ruth Maureen Riggie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What is Cystic Fibrosis? </a:t>
            </a:r>
            <a:endParaRPr lang="en-US" dirty="0"/>
          </a:p>
        </p:txBody>
      </p:sp>
      <p:sp>
        <p:nvSpPr>
          <p:cNvPr id="4" name="Text Placeholder 3"/>
          <p:cNvSpPr>
            <a:spLocks noGrp="1"/>
          </p:cNvSpPr>
          <p:nvPr>
            <p:ph type="body" sz="half" idx="2"/>
          </p:nvPr>
        </p:nvSpPr>
        <p:spPr/>
        <p:txBody>
          <a:bodyPr>
            <a:normAutofit/>
          </a:bodyPr>
          <a:lstStyle/>
          <a:p>
            <a:r>
              <a:rPr lang="en-US" sz="1600" dirty="0" smtClean="0"/>
              <a:t>Cystic Fibrosis is a genetic disorder that causes problems for the Respiratory and Digestive systems.  </a:t>
            </a:r>
            <a:endParaRPr lang="en-US" sz="1600" dirty="0"/>
          </a:p>
        </p:txBody>
      </p:sp>
      <p:pic>
        <p:nvPicPr>
          <p:cNvPr id="1032" name="Picture 8" descr="http://a.abcnews.com/images/Health/ht_kirstie_mills_cystic_fibrosis_wy_120222_wg.jpg"/>
          <p:cNvPicPr>
            <a:picLocks noChangeAspect="1" noChangeArrowheads="1"/>
          </p:cNvPicPr>
          <p:nvPr/>
        </p:nvPicPr>
        <p:blipFill>
          <a:blip r:embed="rId2" cstate="print"/>
          <a:srcRect l="50000"/>
          <a:stretch>
            <a:fillRect/>
          </a:stretch>
        </p:blipFill>
        <p:spPr bwMode="auto">
          <a:xfrm>
            <a:off x="2895600" y="838200"/>
            <a:ext cx="3733800" cy="42005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does it affect you?</a:t>
            </a:r>
            <a:endParaRPr lang="en-US" dirty="0"/>
          </a:p>
        </p:txBody>
      </p:sp>
      <p:sp>
        <p:nvSpPr>
          <p:cNvPr id="4" name="Text Placeholder 3"/>
          <p:cNvSpPr>
            <a:spLocks noGrp="1"/>
          </p:cNvSpPr>
          <p:nvPr>
            <p:ph type="body" sz="half" idx="2"/>
          </p:nvPr>
        </p:nvSpPr>
        <p:spPr>
          <a:xfrm>
            <a:off x="1143000" y="5638800"/>
            <a:ext cx="7333488" cy="914400"/>
          </a:xfrm>
        </p:spPr>
        <p:txBody>
          <a:bodyPr>
            <a:noAutofit/>
          </a:bodyPr>
          <a:lstStyle/>
          <a:p>
            <a:r>
              <a:rPr lang="en-US" dirty="0" smtClean="0"/>
              <a:t>Cystic Fibrosis can affect how you digest food. A thick mucus can block the pancreas so digestive enzymes cant get to the intestines, so they can not digest food right. It can also affect how you grow, because you can't get proper nutrients.     </a:t>
            </a:r>
            <a:endParaRPr lang="en-US" dirty="0"/>
          </a:p>
        </p:txBody>
      </p:sp>
      <p:pic>
        <p:nvPicPr>
          <p:cNvPr id="15362" name="Picture 2" descr="http://img.webmd.com/dtmcms/live/webmd/consumer_assets/site_images/media/medical/hw/h9991413_001.jpg"/>
          <p:cNvPicPr>
            <a:picLocks noChangeAspect="1" noChangeArrowheads="1"/>
          </p:cNvPicPr>
          <p:nvPr/>
        </p:nvPicPr>
        <p:blipFill>
          <a:blip r:embed="rId2" cstate="print"/>
          <a:srcRect/>
          <a:stretch>
            <a:fillRect/>
          </a:stretch>
        </p:blipFill>
        <p:spPr bwMode="auto">
          <a:xfrm>
            <a:off x="2438400" y="1219200"/>
            <a:ext cx="4907280" cy="3200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Symptoms of cystic Fibrosis  </a:t>
            </a:r>
            <a:endParaRPr lang="en-US" dirty="0"/>
          </a:p>
        </p:txBody>
      </p:sp>
      <p:sp>
        <p:nvSpPr>
          <p:cNvPr id="4" name="Text Placeholder 3"/>
          <p:cNvSpPr>
            <a:spLocks noGrp="1"/>
          </p:cNvSpPr>
          <p:nvPr>
            <p:ph type="body" sz="half" idx="2"/>
          </p:nvPr>
        </p:nvSpPr>
        <p:spPr/>
        <p:txBody>
          <a:bodyPr/>
          <a:lstStyle/>
          <a:p>
            <a:r>
              <a:rPr lang="en-US" dirty="0" smtClean="0"/>
              <a:t>Symptoms may include but are not limited to salty tasting skin, greasy stool, weight loss, coughing and wheezing, and respiratory illness.    </a:t>
            </a:r>
            <a:endParaRPr lang="en-US" dirty="0"/>
          </a:p>
        </p:txBody>
      </p:sp>
      <p:pic>
        <p:nvPicPr>
          <p:cNvPr id="16386" name="Picture 2" descr="http://journeys4good.com/wp-content/uploads/2012/03/Michaela-a-Young-Girl-with-Cystic-Fibrosis-Kincanada.ca_.jpg"/>
          <p:cNvPicPr>
            <a:picLocks noChangeAspect="1" noChangeArrowheads="1"/>
          </p:cNvPicPr>
          <p:nvPr/>
        </p:nvPicPr>
        <p:blipFill>
          <a:blip r:embed="rId2" cstate="print"/>
          <a:srcRect/>
          <a:stretch>
            <a:fillRect/>
          </a:stretch>
        </p:blipFill>
        <p:spPr bwMode="auto">
          <a:xfrm>
            <a:off x="2819400" y="762000"/>
            <a:ext cx="4171950" cy="457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do you get Cystic Fibrosis </a:t>
            </a:r>
            <a:endParaRPr lang="en-US" dirty="0"/>
          </a:p>
        </p:txBody>
      </p:sp>
      <p:sp>
        <p:nvSpPr>
          <p:cNvPr id="4" name="Text Placeholder 3"/>
          <p:cNvSpPr>
            <a:spLocks noGrp="1"/>
          </p:cNvSpPr>
          <p:nvPr>
            <p:ph type="body" sz="half" idx="2"/>
          </p:nvPr>
        </p:nvSpPr>
        <p:spPr/>
        <p:txBody>
          <a:bodyPr>
            <a:normAutofit lnSpcReduction="10000"/>
          </a:bodyPr>
          <a:lstStyle/>
          <a:p>
            <a:r>
              <a:rPr lang="en-US" dirty="0" smtClean="0"/>
              <a:t>Sadly you have no choice to get the disease. It is a recessive disorder meaning two parents must be a carrier for the disease in order for offspring to receive the disorder.  </a:t>
            </a:r>
            <a:endParaRPr lang="en-US" dirty="0"/>
          </a:p>
        </p:txBody>
      </p:sp>
      <p:pic>
        <p:nvPicPr>
          <p:cNvPr id="17410" name="Picture 2" descr="http://learn.genetics.utah.edu/content/disorders/whataregd/cf/images/autosomal%20recessive.jpg"/>
          <p:cNvPicPr>
            <a:picLocks noChangeAspect="1" noChangeArrowheads="1"/>
          </p:cNvPicPr>
          <p:nvPr/>
        </p:nvPicPr>
        <p:blipFill>
          <a:blip r:embed="rId2" cstate="print"/>
          <a:srcRect/>
          <a:stretch>
            <a:fillRect/>
          </a:stretch>
        </p:blipFill>
        <p:spPr bwMode="auto">
          <a:xfrm>
            <a:off x="3429000" y="228600"/>
            <a:ext cx="2854234" cy="55499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does it Happen?</a:t>
            </a:r>
            <a:endParaRPr lang="en-US" dirty="0"/>
          </a:p>
        </p:txBody>
      </p:sp>
      <p:sp>
        <p:nvSpPr>
          <p:cNvPr id="4" name="Text Placeholder 3"/>
          <p:cNvSpPr>
            <a:spLocks noGrp="1"/>
          </p:cNvSpPr>
          <p:nvPr>
            <p:ph type="body" sz="half" idx="2"/>
          </p:nvPr>
        </p:nvSpPr>
        <p:spPr/>
        <p:txBody>
          <a:bodyPr/>
          <a:lstStyle/>
          <a:p>
            <a:r>
              <a:rPr lang="en-US" dirty="0" smtClean="0"/>
              <a:t>With Cystic Fibrosis you inherit a gene on your seventh chromosome (CFTR). This protein in this gene helps move salt in and out of cells. </a:t>
            </a:r>
            <a:endParaRPr lang="en-US" dirty="0"/>
          </a:p>
        </p:txBody>
      </p:sp>
      <p:pic>
        <p:nvPicPr>
          <p:cNvPr id="18434" name="Picture 2" descr="http://learn.genetics.utah.edu/content/disorders/whataregd/cf/images/cfchrom.jpg"/>
          <p:cNvPicPr>
            <a:picLocks noChangeAspect="1" noChangeArrowheads="1"/>
          </p:cNvPicPr>
          <p:nvPr/>
        </p:nvPicPr>
        <p:blipFill>
          <a:blip r:embed="rId2" cstate="print"/>
          <a:srcRect/>
          <a:stretch>
            <a:fillRect/>
          </a:stretch>
        </p:blipFill>
        <p:spPr bwMode="auto">
          <a:xfrm>
            <a:off x="3810000" y="381000"/>
            <a:ext cx="2286000" cy="502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is it Treated?</a:t>
            </a:r>
            <a:endParaRPr lang="en-US" dirty="0"/>
          </a:p>
        </p:txBody>
      </p:sp>
      <p:sp>
        <p:nvSpPr>
          <p:cNvPr id="4" name="Text Placeholder 3"/>
          <p:cNvSpPr>
            <a:spLocks noGrp="1"/>
          </p:cNvSpPr>
          <p:nvPr>
            <p:ph type="body" sz="half" idx="2"/>
          </p:nvPr>
        </p:nvSpPr>
        <p:spPr/>
        <p:txBody>
          <a:bodyPr>
            <a:normAutofit/>
          </a:bodyPr>
          <a:lstStyle/>
          <a:p>
            <a:r>
              <a:rPr lang="en-US" dirty="0"/>
              <a:t>Cystic Fibrosis can not be cured but it cam be treated. Treatments include but are not limited to chest therapy, </a:t>
            </a:r>
            <a:r>
              <a:rPr lang="en-US" dirty="0" smtClean="0"/>
              <a:t>inhaled antibiotics, </a:t>
            </a:r>
            <a:r>
              <a:rPr lang="en-US" dirty="0"/>
              <a:t>and gene therapy. </a:t>
            </a: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81548"/>
            <a:ext cx="1600200" cy="2144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399" y="1219200"/>
            <a:ext cx="1663521"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1295400"/>
            <a:ext cx="1704975" cy="237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Interesting  Facts </a:t>
            </a:r>
            <a:endParaRPr lang="en-US" dirty="0"/>
          </a:p>
        </p:txBody>
      </p:sp>
      <p:sp>
        <p:nvSpPr>
          <p:cNvPr id="4" name="Text Placeholder 3"/>
          <p:cNvSpPr>
            <a:spLocks noGrp="1"/>
          </p:cNvSpPr>
          <p:nvPr>
            <p:ph type="body" sz="half" idx="2"/>
          </p:nvPr>
        </p:nvSpPr>
        <p:spPr/>
        <p:txBody>
          <a:bodyPr>
            <a:normAutofit lnSpcReduction="10000"/>
          </a:bodyPr>
          <a:lstStyle/>
          <a:p>
            <a:r>
              <a:rPr lang="en-US" dirty="0" smtClean="0"/>
              <a:t>More than 2500 children are born with Cystic Fibrosis </a:t>
            </a:r>
          </a:p>
          <a:p>
            <a:r>
              <a:rPr lang="en-US" dirty="0" smtClean="0"/>
              <a:t>Over 1 million people are born with the carrier for Cystic Fibrosis but do not realize it</a:t>
            </a:r>
          </a:p>
          <a:p>
            <a:r>
              <a:rPr lang="en-US" dirty="0" smtClean="0"/>
              <a:t>More than 1000 different mutations of the disease have been discovered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95400"/>
            <a:ext cx="3933825" cy="3996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1269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Citations </a:t>
            </a:r>
            <a:endParaRPr lang="en-US" dirty="0"/>
          </a:p>
        </p:txBody>
      </p:sp>
      <p:sp>
        <p:nvSpPr>
          <p:cNvPr id="4" name="Text Placeholder 3"/>
          <p:cNvSpPr>
            <a:spLocks noGrp="1"/>
          </p:cNvSpPr>
          <p:nvPr>
            <p:ph type="body" sz="half" idx="2"/>
          </p:nvPr>
        </p:nvSpPr>
        <p:spPr/>
        <p:txBody>
          <a:bodyPr>
            <a:normAutofit lnSpcReduction="10000"/>
          </a:bodyPr>
          <a:lstStyle/>
          <a:p>
            <a:r>
              <a:rPr lang="en-US" dirty="0">
                <a:hlinkClick r:id="rId2"/>
              </a:rPr>
              <a:t>http://</a:t>
            </a:r>
            <a:r>
              <a:rPr lang="en-US" dirty="0" smtClean="0">
                <a:hlinkClick r:id="rId2"/>
              </a:rPr>
              <a:t>mrsmorganssciencepage.weebly.com/7th-advanced.html</a:t>
            </a:r>
            <a:r>
              <a:rPr lang="en-US" dirty="0" smtClean="0"/>
              <a:t> </a:t>
            </a:r>
          </a:p>
          <a:p>
            <a:r>
              <a:rPr lang="en-US" dirty="0">
                <a:hlinkClick r:id="rId3"/>
              </a:rPr>
              <a:t>http://</a:t>
            </a:r>
            <a:r>
              <a:rPr lang="en-US" dirty="0" smtClean="0">
                <a:hlinkClick r:id="rId3"/>
              </a:rPr>
              <a:t>learn.genetics.utah.edu/content/disorders/whataregd/cf/index.html</a:t>
            </a:r>
            <a:endParaRPr lang="en-US" dirty="0" smtClean="0"/>
          </a:p>
          <a:p>
            <a:r>
              <a:rPr lang="en-US" dirty="0">
                <a:hlinkClick r:id="rId4"/>
              </a:rPr>
              <a:t>http://images.google.com</a:t>
            </a:r>
            <a:r>
              <a:rPr lang="en-US" dirty="0" smtClean="0">
                <a:hlinkClick r:id="rId4"/>
              </a:rPr>
              <a:t>/</a:t>
            </a:r>
            <a:r>
              <a:rPr lang="en-US" dirty="0" smtClean="0"/>
              <a:t> </a:t>
            </a:r>
            <a:endParaRPr lang="en-US" dirty="0"/>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609600"/>
            <a:ext cx="6096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3194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76</TotalTime>
  <Words>270</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Cystic Fibrosis </vt:lpstr>
      <vt:lpstr>        What is Cystic Fibrosis? </vt:lpstr>
      <vt:lpstr>How does it affect you?</vt:lpstr>
      <vt:lpstr>Symptoms of cystic Fibrosis  </vt:lpstr>
      <vt:lpstr>How do you get Cystic Fibrosis </vt:lpstr>
      <vt:lpstr>How does it Happen?</vt:lpstr>
      <vt:lpstr>How is it Treated?</vt:lpstr>
      <vt:lpstr>Interesting  Facts </vt:lpstr>
      <vt:lpstr>Citations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Cystic Fibrosis</dc:title>
  <dc:creator>TitleOne</dc:creator>
  <cp:lastModifiedBy>Ruth Riggie</cp:lastModifiedBy>
  <cp:revision>7</cp:revision>
  <dcterms:created xsi:type="dcterms:W3CDTF">2012-12-05T16:39:05Z</dcterms:created>
  <dcterms:modified xsi:type="dcterms:W3CDTF">2012-12-07T02:57:40Z</dcterms:modified>
</cp:coreProperties>
</file>